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8"/>
  </p:notesMasterIdLst>
  <p:handoutMasterIdLst>
    <p:handoutMasterId r:id="rId79"/>
  </p:handoutMasterIdLst>
  <p:sldIdLst>
    <p:sldId id="301" r:id="rId2"/>
    <p:sldId id="262" r:id="rId3"/>
    <p:sldId id="257" r:id="rId4"/>
    <p:sldId id="258" r:id="rId5"/>
    <p:sldId id="259" r:id="rId6"/>
    <p:sldId id="343" r:id="rId7"/>
    <p:sldId id="260" r:id="rId8"/>
    <p:sldId id="310" r:id="rId9"/>
    <p:sldId id="312" r:id="rId10"/>
    <p:sldId id="313" r:id="rId11"/>
    <p:sldId id="315" r:id="rId12"/>
    <p:sldId id="317" r:id="rId13"/>
    <p:sldId id="359" r:id="rId14"/>
    <p:sldId id="352" r:id="rId15"/>
    <p:sldId id="316" r:id="rId16"/>
    <p:sldId id="318" r:id="rId17"/>
    <p:sldId id="344" r:id="rId18"/>
    <p:sldId id="319" r:id="rId19"/>
    <p:sldId id="360" r:id="rId20"/>
    <p:sldId id="347" r:id="rId21"/>
    <p:sldId id="320" r:id="rId22"/>
    <p:sldId id="345" r:id="rId23"/>
    <p:sldId id="348" r:id="rId24"/>
    <p:sldId id="349" r:id="rId25"/>
    <p:sldId id="351" r:id="rId26"/>
    <p:sldId id="322" r:id="rId27"/>
    <p:sldId id="377" r:id="rId28"/>
    <p:sldId id="361" r:id="rId29"/>
    <p:sldId id="353" r:id="rId30"/>
    <p:sldId id="354" r:id="rId31"/>
    <p:sldId id="355" r:id="rId32"/>
    <p:sldId id="325" r:id="rId33"/>
    <p:sldId id="356" r:id="rId34"/>
    <p:sldId id="357" r:id="rId35"/>
    <p:sldId id="358" r:id="rId36"/>
    <p:sldId id="328" r:id="rId37"/>
    <p:sldId id="362" r:id="rId38"/>
    <p:sldId id="364" r:id="rId39"/>
    <p:sldId id="331" r:id="rId40"/>
    <p:sldId id="332" r:id="rId41"/>
    <p:sldId id="333" r:id="rId42"/>
    <p:sldId id="337" r:id="rId43"/>
    <p:sldId id="365" r:id="rId44"/>
    <p:sldId id="367" r:id="rId45"/>
    <p:sldId id="336" r:id="rId46"/>
    <p:sldId id="366" r:id="rId47"/>
    <p:sldId id="368" r:id="rId48"/>
    <p:sldId id="338" r:id="rId49"/>
    <p:sldId id="378" r:id="rId50"/>
    <p:sldId id="379" r:id="rId51"/>
    <p:sldId id="380" r:id="rId52"/>
    <p:sldId id="370" r:id="rId53"/>
    <p:sldId id="369" r:id="rId54"/>
    <p:sldId id="339" r:id="rId55"/>
    <p:sldId id="340" r:id="rId56"/>
    <p:sldId id="371" r:id="rId57"/>
    <p:sldId id="372" r:id="rId58"/>
    <p:sldId id="373" r:id="rId59"/>
    <p:sldId id="374" r:id="rId60"/>
    <p:sldId id="375" r:id="rId61"/>
    <p:sldId id="376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</p:sldIdLst>
  <p:sldSz cx="9144000" cy="6858000" type="screen4x3"/>
  <p:notesSz cx="7302500" cy="95885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mal Darmawan" initials="KD" lastIdx="1" clrIdx="0">
    <p:extLst>
      <p:ext uri="{19B8F6BF-5375-455C-9EA6-DF929625EA0E}">
        <p15:presenceInfo xmlns:p15="http://schemas.microsoft.com/office/powerpoint/2012/main" userId="8823363aa2e23c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C61F6"/>
    <a:srgbClr val="5674F6"/>
    <a:srgbClr val="6289F8"/>
    <a:srgbClr val="8097F8"/>
    <a:srgbClr val="F8F0D0"/>
    <a:srgbClr val="F2E4A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2" autoAdjust="0"/>
    <p:restoredTop sz="94660"/>
  </p:normalViewPr>
  <p:slideViewPr>
    <p:cSldViewPr showGuides="1">
      <p:cViewPr varScale="1">
        <p:scale>
          <a:sx n="75" d="100"/>
          <a:sy n="75" d="100"/>
        </p:scale>
        <p:origin x="60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2" d="100"/>
          <a:sy n="52" d="100"/>
        </p:scale>
        <p:origin x="27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-7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4.6875</c:v>
                </c:pt>
                <c:pt idx="1">
                  <c:v>6.3725490196078427</c:v>
                </c:pt>
                <c:pt idx="2">
                  <c:v>57.352941176470587</c:v>
                </c:pt>
                <c:pt idx="3">
                  <c:v>58.82352941176471</c:v>
                </c:pt>
                <c:pt idx="4">
                  <c:v>97.549019607843135</c:v>
                </c:pt>
                <c:pt idx="5">
                  <c:v>100</c:v>
                </c:pt>
                <c:pt idx="6">
                  <c:v>63.636363636363633</c:v>
                </c:pt>
                <c:pt idx="7">
                  <c:v>64.646464646464651</c:v>
                </c:pt>
                <c:pt idx="8">
                  <c:v>74.747474747474755</c:v>
                </c:pt>
                <c:pt idx="9">
                  <c:v>0</c:v>
                </c:pt>
                <c:pt idx="10">
                  <c:v>93.491124260355036</c:v>
                </c:pt>
                <c:pt idx="11">
                  <c:v>94.117647058823522</c:v>
                </c:pt>
                <c:pt idx="12">
                  <c:v>89.215686274509807</c:v>
                </c:pt>
                <c:pt idx="13">
                  <c:v>95.588235294117652</c:v>
                </c:pt>
                <c:pt idx="14">
                  <c:v>97.058823529411768</c:v>
                </c:pt>
                <c:pt idx="15">
                  <c:v>47.549019607843135</c:v>
                </c:pt>
                <c:pt idx="16">
                  <c:v>98.529411764705884</c:v>
                </c:pt>
                <c:pt idx="17">
                  <c:v>56.862745098039213</c:v>
                </c:pt>
                <c:pt idx="18">
                  <c:v>60.294117647058819</c:v>
                </c:pt>
                <c:pt idx="19">
                  <c:v>16.176470588235293</c:v>
                </c:pt>
                <c:pt idx="20">
                  <c:v>1.4705882352941175</c:v>
                </c:pt>
                <c:pt idx="21">
                  <c:v>59.313725490196077</c:v>
                </c:pt>
                <c:pt idx="22">
                  <c:v>50</c:v>
                </c:pt>
                <c:pt idx="23">
                  <c:v>62.254901960784316</c:v>
                </c:pt>
                <c:pt idx="24">
                  <c:v>16.176470588235293</c:v>
                </c:pt>
                <c:pt idx="25">
                  <c:v>0</c:v>
                </c:pt>
                <c:pt idx="26">
                  <c:v>4.3209876543209873</c:v>
                </c:pt>
                <c:pt idx="27">
                  <c:v>9.4674556213017755</c:v>
                </c:pt>
                <c:pt idx="28">
                  <c:v>0</c:v>
                </c:pt>
                <c:pt idx="29">
                  <c:v>46.078431372549019</c:v>
                </c:pt>
                <c:pt idx="30">
                  <c:v>100</c:v>
                </c:pt>
                <c:pt idx="31">
                  <c:v>26.627218934911244</c:v>
                </c:pt>
                <c:pt idx="32">
                  <c:v>0</c:v>
                </c:pt>
                <c:pt idx="33">
                  <c:v>98.529411764705884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83.97790055248619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0495248"/>
        <c:axId val="940497424"/>
      </c:barChart>
      <c:catAx>
        <c:axId val="94049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497424"/>
        <c:crosses val="autoZero"/>
        <c:auto val="1"/>
        <c:lblAlgn val="ctr"/>
        <c:lblOffset val="100"/>
        <c:noMultiLvlLbl val="0"/>
      </c:catAx>
      <c:valAx>
        <c:axId val="940497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49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</a:t>
            </a:r>
            <a:r>
              <a:rPr lang="en-US" sz="1800" b="0" i="1" baseline="0" smtClean="0">
                <a:effectLst/>
              </a:rPr>
              <a:t>Polynomial 3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0</c:v>
                </c:pt>
                <c:pt idx="1">
                  <c:v>0.49019607843137253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22.222222222222221</c:v>
                </c:pt>
                <c:pt idx="8">
                  <c:v>0</c:v>
                </c:pt>
                <c:pt idx="9">
                  <c:v>0</c:v>
                </c:pt>
                <c:pt idx="10">
                  <c:v>88.757396449704146</c:v>
                </c:pt>
                <c:pt idx="11">
                  <c:v>9.3137254901960791</c:v>
                </c:pt>
                <c:pt idx="12">
                  <c:v>0</c:v>
                </c:pt>
                <c:pt idx="13">
                  <c:v>4.9019607843137258</c:v>
                </c:pt>
                <c:pt idx="14">
                  <c:v>5.8823529411764701</c:v>
                </c:pt>
                <c:pt idx="15">
                  <c:v>91.17647058823529</c:v>
                </c:pt>
                <c:pt idx="16">
                  <c:v>97.549019607843135</c:v>
                </c:pt>
                <c:pt idx="17">
                  <c:v>2.4509803921568629</c:v>
                </c:pt>
                <c:pt idx="18">
                  <c:v>0</c:v>
                </c:pt>
                <c:pt idx="19">
                  <c:v>0</c:v>
                </c:pt>
                <c:pt idx="20">
                  <c:v>54.411764705882348</c:v>
                </c:pt>
                <c:pt idx="21">
                  <c:v>0</c:v>
                </c:pt>
                <c:pt idx="22">
                  <c:v>33.333333333333329</c:v>
                </c:pt>
                <c:pt idx="23">
                  <c:v>14.705882352941178</c:v>
                </c:pt>
                <c:pt idx="24">
                  <c:v>27.450980392156865</c:v>
                </c:pt>
                <c:pt idx="25">
                  <c:v>50.617283950617285</c:v>
                </c:pt>
                <c:pt idx="26">
                  <c:v>29.629629629629626</c:v>
                </c:pt>
                <c:pt idx="27">
                  <c:v>0.59171597633136097</c:v>
                </c:pt>
                <c:pt idx="28">
                  <c:v>5.8823529411764701</c:v>
                </c:pt>
                <c:pt idx="29">
                  <c:v>1.4705882352941175</c:v>
                </c:pt>
                <c:pt idx="30">
                  <c:v>19.444444444444446</c:v>
                </c:pt>
                <c:pt idx="31">
                  <c:v>0</c:v>
                </c:pt>
                <c:pt idx="32">
                  <c:v>0</c:v>
                </c:pt>
                <c:pt idx="33">
                  <c:v>27.941176470588236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771520"/>
        <c:axId val="875780240"/>
      </c:barChart>
      <c:catAx>
        <c:axId val="98777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5780240"/>
        <c:crosses val="autoZero"/>
        <c:auto val="1"/>
        <c:lblAlgn val="ctr"/>
        <c:lblOffset val="100"/>
        <c:noMultiLvlLbl val="0"/>
      </c:catAx>
      <c:valAx>
        <c:axId val="87578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771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smtClean="0">
                <a:effectLst/>
              </a:rPr>
              <a:t>Kernel = RBF</a:t>
            </a:r>
            <a:endParaRPr lang="en-US" sz="20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0661152"/>
        <c:axId val="836140752"/>
      </c:barChart>
      <c:catAx>
        <c:axId val="94066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6140752"/>
        <c:crosses val="autoZero"/>
        <c:auto val="1"/>
        <c:lblAlgn val="ctr"/>
        <c:lblOffset val="100"/>
        <c:noMultiLvlLbl val="0"/>
      </c:catAx>
      <c:valAx>
        <c:axId val="83614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66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-8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73.4375</c:v>
                </c:pt>
                <c:pt idx="1">
                  <c:v>57.843137254901968</c:v>
                </c:pt>
                <c:pt idx="2">
                  <c:v>84.803921568627445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84.134615384615387</c:v>
                </c:pt>
                <c:pt idx="10">
                  <c:v>100</c:v>
                </c:pt>
                <c:pt idx="11">
                  <c:v>99.019607843137265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97.549019607843135</c:v>
                </c:pt>
                <c:pt idx="18">
                  <c:v>100</c:v>
                </c:pt>
                <c:pt idx="19">
                  <c:v>100</c:v>
                </c:pt>
                <c:pt idx="20">
                  <c:v>71.568627450980387</c:v>
                </c:pt>
                <c:pt idx="21">
                  <c:v>90.196078431372555</c:v>
                </c:pt>
                <c:pt idx="22">
                  <c:v>100</c:v>
                </c:pt>
                <c:pt idx="23">
                  <c:v>100</c:v>
                </c:pt>
                <c:pt idx="24">
                  <c:v>99.509803921568633</c:v>
                </c:pt>
                <c:pt idx="25">
                  <c:v>60.493827160493829</c:v>
                </c:pt>
                <c:pt idx="26">
                  <c:v>72.839506172839506</c:v>
                </c:pt>
                <c:pt idx="27">
                  <c:v>76.923076923076934</c:v>
                </c:pt>
                <c:pt idx="28">
                  <c:v>87.745098039215691</c:v>
                </c:pt>
                <c:pt idx="29">
                  <c:v>74.509803921568633</c:v>
                </c:pt>
                <c:pt idx="30">
                  <c:v>100</c:v>
                </c:pt>
                <c:pt idx="31">
                  <c:v>97.633136094674555</c:v>
                </c:pt>
                <c:pt idx="32">
                  <c:v>44.970414201183431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5781872"/>
        <c:axId val="875782416"/>
      </c:barChart>
      <c:catAx>
        <c:axId val="87578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5782416"/>
        <c:crosses val="autoZero"/>
        <c:auto val="1"/>
        <c:lblAlgn val="ctr"/>
        <c:lblOffset val="100"/>
        <c:noMultiLvlLbl val="0"/>
      </c:catAx>
      <c:valAx>
        <c:axId val="87578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5781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</a:t>
            </a:r>
            <a:r>
              <a:rPr lang="en-US" i="0" baseline="0" smtClean="0"/>
              <a:t>= 5 x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0057024"/>
        <c:axId val="940058656"/>
      </c:barChart>
      <c:catAx>
        <c:axId val="94005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058656"/>
        <c:crosses val="autoZero"/>
        <c:auto val="1"/>
        <c:lblAlgn val="ctr"/>
        <c:lblOffset val="100"/>
        <c:noMultiLvlLbl val="0"/>
      </c:catAx>
      <c:valAx>
        <c:axId val="94005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057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i="1" smtClean="0"/>
              <a:t>Threshold</a:t>
            </a:r>
            <a:r>
              <a:rPr lang="en-US" i="1" baseline="0" smtClean="0"/>
              <a:t> </a:t>
            </a:r>
            <a:r>
              <a:rPr lang="en-US" i="0" baseline="0" smtClean="0"/>
              <a:t> = </a:t>
            </a:r>
            <a:r>
              <a:rPr lang="en-US" sz="1800" smtClean="0">
                <a:effectLst/>
              </a:rPr>
              <a:t>10</a:t>
            </a:r>
            <a:r>
              <a:rPr lang="en-US" sz="1800" baseline="30000" smtClean="0">
                <a:effectLst/>
              </a:rPr>
              <a:t>-9</a:t>
            </a:r>
            <a:r>
              <a:rPr lang="en-US" i="0" baseline="0" smtClean="0"/>
              <a:t> 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97.549019607843135</c:v>
                </c:pt>
                <c:pt idx="2">
                  <c:v>85.294117647058826</c:v>
                </c:pt>
                <c:pt idx="3">
                  <c:v>89.215686274509807</c:v>
                </c:pt>
                <c:pt idx="4">
                  <c:v>100</c:v>
                </c:pt>
                <c:pt idx="5">
                  <c:v>100</c:v>
                </c:pt>
                <c:pt idx="6">
                  <c:v>73.73737373737373</c:v>
                </c:pt>
                <c:pt idx="7">
                  <c:v>85.858585858585855</c:v>
                </c:pt>
                <c:pt idx="8">
                  <c:v>100</c:v>
                </c:pt>
                <c:pt idx="9">
                  <c:v>99.519230769230774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99.019607843137265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95.061728395061735</c:v>
                </c:pt>
                <c:pt idx="26">
                  <c:v>100</c:v>
                </c:pt>
                <c:pt idx="27">
                  <c:v>99.408284023668642</c:v>
                </c:pt>
                <c:pt idx="28">
                  <c:v>99.019607843137265</c:v>
                </c:pt>
                <c:pt idx="29">
                  <c:v>94.607843137254903</c:v>
                </c:pt>
                <c:pt idx="30">
                  <c:v>100</c:v>
                </c:pt>
                <c:pt idx="31">
                  <c:v>100</c:v>
                </c:pt>
                <c:pt idx="32">
                  <c:v>98.224852071005913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54.437869822485204</c:v>
                </c:pt>
                <c:pt idx="49">
                  <c:v>98.224852071005913</c:v>
                </c:pt>
                <c:pt idx="50">
                  <c:v>100</c:v>
                </c:pt>
                <c:pt idx="51">
                  <c:v>98.76543209876543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12.42603550295857</c:v>
                </c:pt>
                <c:pt idx="59">
                  <c:v>98.816568047337284</c:v>
                </c:pt>
                <c:pt idx="60">
                  <c:v>97.058823529411768</c:v>
                </c:pt>
                <c:pt idx="61">
                  <c:v>48.618784530386741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4183184"/>
        <c:axId val="944181552"/>
      </c:barChart>
      <c:catAx>
        <c:axId val="94418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181552"/>
        <c:crosses val="autoZero"/>
        <c:auto val="1"/>
        <c:lblAlgn val="ctr"/>
        <c:lblOffset val="100"/>
        <c:noMultiLvlLbl val="0"/>
      </c:catAx>
      <c:valAx>
        <c:axId val="944181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183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1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59.375</c:v>
                </c:pt>
                <c:pt idx="1">
                  <c:v>79.411764705882348</c:v>
                </c:pt>
                <c:pt idx="2">
                  <c:v>81.372549019607845</c:v>
                </c:pt>
                <c:pt idx="3">
                  <c:v>84.803921568627445</c:v>
                </c:pt>
                <c:pt idx="4">
                  <c:v>100</c:v>
                </c:pt>
                <c:pt idx="5">
                  <c:v>100</c:v>
                </c:pt>
                <c:pt idx="6">
                  <c:v>63.636363636363633</c:v>
                </c:pt>
                <c:pt idx="7">
                  <c:v>81.818181818181827</c:v>
                </c:pt>
                <c:pt idx="8">
                  <c:v>100</c:v>
                </c:pt>
                <c:pt idx="9">
                  <c:v>83.65384615384616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97.058823529411768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78.921568627450981</c:v>
                </c:pt>
                <c:pt idx="21">
                  <c:v>89.705882352941174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72.189349112426044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78.453038674033152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4184816"/>
        <c:axId val="944182096"/>
      </c:barChart>
      <c:catAx>
        <c:axId val="94418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182096"/>
        <c:crosses val="autoZero"/>
        <c:auto val="1"/>
        <c:lblAlgn val="ctr"/>
        <c:lblOffset val="100"/>
        <c:noMultiLvlLbl val="0"/>
      </c:catAx>
      <c:valAx>
        <c:axId val="94418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18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3.5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68.686868686868678</c:v>
                </c:pt>
                <c:pt idx="7">
                  <c:v>85.858585858585855</c:v>
                </c:pt>
                <c:pt idx="8">
                  <c:v>100</c:v>
                </c:pt>
                <c:pt idx="9">
                  <c:v>90.865384615384613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98.529411764705884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98.816568047337284</c:v>
                </c:pt>
                <c:pt idx="60">
                  <c:v>100</c:v>
                </c:pt>
                <c:pt idx="61">
                  <c:v>76.795580110497241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772064"/>
        <c:axId val="987773152"/>
      </c:barChart>
      <c:catAx>
        <c:axId val="987772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773152"/>
        <c:crosses val="autoZero"/>
        <c:auto val="1"/>
        <c:lblAlgn val="ctr"/>
        <c:lblOffset val="100"/>
        <c:noMultiLvlLbl val="0"/>
      </c:catAx>
      <c:valAx>
        <c:axId val="98777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772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5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78.125</c:v>
                </c:pt>
                <c:pt idx="1">
                  <c:v>79.901960784313729</c:v>
                </c:pt>
                <c:pt idx="2">
                  <c:v>85.294117647058826</c:v>
                </c:pt>
                <c:pt idx="3">
                  <c:v>88.725490196078425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85.858585858585855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79.901960784313729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74.556213017751489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75.690607734806633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2275456"/>
        <c:axId val="792276000"/>
      </c:barChart>
      <c:catAx>
        <c:axId val="79227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276000"/>
        <c:crosses val="autoZero"/>
        <c:auto val="1"/>
        <c:lblAlgn val="ctr"/>
        <c:lblOffset val="100"/>
        <c:noMultiLvlLbl val="0"/>
      </c:catAx>
      <c:valAx>
        <c:axId val="79227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275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𝐶 = 7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82.8125</c:v>
                </c:pt>
                <c:pt idx="1">
                  <c:v>79.411764705882348</c:v>
                </c:pt>
                <c:pt idx="2">
                  <c:v>85.294117647058826</c:v>
                </c:pt>
                <c:pt idx="3">
                  <c:v>89.705882352941174</c:v>
                </c:pt>
                <c:pt idx="4">
                  <c:v>100</c:v>
                </c:pt>
                <c:pt idx="5">
                  <c:v>100</c:v>
                </c:pt>
                <c:pt idx="6">
                  <c:v>70.707070707070713</c:v>
                </c:pt>
                <c:pt idx="7">
                  <c:v>86.868686868686879</c:v>
                </c:pt>
                <c:pt idx="8">
                  <c:v>100</c:v>
                </c:pt>
                <c:pt idx="9">
                  <c:v>91.34615384615384</c:v>
                </c:pt>
                <c:pt idx="10">
                  <c:v>100</c:v>
                </c:pt>
                <c:pt idx="11">
                  <c:v>99.509803921568633</c:v>
                </c:pt>
                <c:pt idx="12">
                  <c:v>99.019607843137265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80.392156862745097</c:v>
                </c:pt>
                <c:pt idx="21">
                  <c:v>90.686274509803923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67.283950617283949</c:v>
                </c:pt>
                <c:pt idx="26">
                  <c:v>98.148148148148152</c:v>
                </c:pt>
                <c:pt idx="27">
                  <c:v>89.349112426035504</c:v>
                </c:pt>
                <c:pt idx="28">
                  <c:v>98.039215686274503</c:v>
                </c:pt>
                <c:pt idx="29">
                  <c:v>79.411764705882348</c:v>
                </c:pt>
                <c:pt idx="30">
                  <c:v>100</c:v>
                </c:pt>
                <c:pt idx="31">
                  <c:v>100</c:v>
                </c:pt>
                <c:pt idx="32">
                  <c:v>73.372781065088759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92.307692307692307</c:v>
                </c:pt>
                <c:pt idx="59">
                  <c:v>99.408284023668642</c:v>
                </c:pt>
                <c:pt idx="60">
                  <c:v>100</c:v>
                </c:pt>
                <c:pt idx="61">
                  <c:v>76.243093922651937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6867376"/>
        <c:axId val="1176869008"/>
      </c:barChart>
      <c:catAx>
        <c:axId val="117686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869008"/>
        <c:crosses val="autoZero"/>
        <c:auto val="1"/>
        <c:lblAlgn val="ctr"/>
        <c:lblOffset val="100"/>
        <c:noMultiLvlLbl val="0"/>
      </c:catAx>
      <c:valAx>
        <c:axId val="117686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86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3D62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smtClean="0">
                <a:effectLst/>
              </a:rPr>
              <a:t>Kernel = </a:t>
            </a:r>
            <a:r>
              <a:rPr lang="en-US" sz="1862" b="0" i="1" u="none" strike="noStrike" baseline="0" smtClean="0">
                <a:effectLst/>
              </a:rPr>
              <a:t>Polynomial 2</a:t>
            </a:r>
            <a:endParaRPr lang="en-US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3D62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True Positif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Sheet1!$A$2:$A$68</c:f>
              <c:strCache>
                <c:ptCount val="67"/>
                <c:pt idx="0">
                  <c:v>Movie 1</c:v>
                </c:pt>
                <c:pt idx="1">
                  <c:v>Movie 2</c:v>
                </c:pt>
                <c:pt idx="2">
                  <c:v>Movie 3</c:v>
                </c:pt>
                <c:pt idx="3">
                  <c:v>Movie 4</c:v>
                </c:pt>
                <c:pt idx="4">
                  <c:v>Movie 5</c:v>
                </c:pt>
                <c:pt idx="5">
                  <c:v>Movie 6</c:v>
                </c:pt>
                <c:pt idx="6">
                  <c:v>Movie 7</c:v>
                </c:pt>
                <c:pt idx="7">
                  <c:v>Movie 8</c:v>
                </c:pt>
                <c:pt idx="8">
                  <c:v>Movie 9</c:v>
                </c:pt>
                <c:pt idx="9">
                  <c:v>Movie 10</c:v>
                </c:pt>
                <c:pt idx="10">
                  <c:v>Movie 11</c:v>
                </c:pt>
                <c:pt idx="11">
                  <c:v>Movie 12</c:v>
                </c:pt>
                <c:pt idx="12">
                  <c:v>Movie 13</c:v>
                </c:pt>
                <c:pt idx="13">
                  <c:v>Movie 14</c:v>
                </c:pt>
                <c:pt idx="14">
                  <c:v>Movie 15</c:v>
                </c:pt>
                <c:pt idx="15">
                  <c:v>Movie 16</c:v>
                </c:pt>
                <c:pt idx="16">
                  <c:v>Movie 17</c:v>
                </c:pt>
                <c:pt idx="17">
                  <c:v>Movie 18</c:v>
                </c:pt>
                <c:pt idx="18">
                  <c:v>Movie 19</c:v>
                </c:pt>
                <c:pt idx="19">
                  <c:v>Movie 20</c:v>
                </c:pt>
                <c:pt idx="20">
                  <c:v>Movie 21</c:v>
                </c:pt>
                <c:pt idx="21">
                  <c:v>Movie 22</c:v>
                </c:pt>
                <c:pt idx="22">
                  <c:v>Movie 23</c:v>
                </c:pt>
                <c:pt idx="23">
                  <c:v>Movie 24</c:v>
                </c:pt>
                <c:pt idx="24">
                  <c:v>Movie 25</c:v>
                </c:pt>
                <c:pt idx="25">
                  <c:v>Movie 26</c:v>
                </c:pt>
                <c:pt idx="26">
                  <c:v>Movie 27</c:v>
                </c:pt>
                <c:pt idx="27">
                  <c:v>Movie 28</c:v>
                </c:pt>
                <c:pt idx="28">
                  <c:v>Movie 29</c:v>
                </c:pt>
                <c:pt idx="29">
                  <c:v>Movie 30</c:v>
                </c:pt>
                <c:pt idx="30">
                  <c:v>Movie 31</c:v>
                </c:pt>
                <c:pt idx="31">
                  <c:v>Movie 32</c:v>
                </c:pt>
                <c:pt idx="32">
                  <c:v>Movie 33</c:v>
                </c:pt>
                <c:pt idx="33">
                  <c:v>Movie 34</c:v>
                </c:pt>
                <c:pt idx="34">
                  <c:v>Movie 35</c:v>
                </c:pt>
                <c:pt idx="35">
                  <c:v>Movie 36</c:v>
                </c:pt>
                <c:pt idx="36">
                  <c:v>Movie 37</c:v>
                </c:pt>
                <c:pt idx="37">
                  <c:v>Movie 38</c:v>
                </c:pt>
                <c:pt idx="38">
                  <c:v>Movie 39</c:v>
                </c:pt>
                <c:pt idx="39">
                  <c:v>Movie 40</c:v>
                </c:pt>
                <c:pt idx="40">
                  <c:v>Movie 41</c:v>
                </c:pt>
                <c:pt idx="41">
                  <c:v>Movie 42</c:v>
                </c:pt>
                <c:pt idx="42">
                  <c:v>Movie 43</c:v>
                </c:pt>
                <c:pt idx="43">
                  <c:v>Movie 44</c:v>
                </c:pt>
                <c:pt idx="44">
                  <c:v>Movie 45</c:v>
                </c:pt>
                <c:pt idx="45">
                  <c:v>Movie 46</c:v>
                </c:pt>
                <c:pt idx="46">
                  <c:v>Movie 47</c:v>
                </c:pt>
                <c:pt idx="47">
                  <c:v>Movie 48</c:v>
                </c:pt>
                <c:pt idx="48">
                  <c:v>Movie 49</c:v>
                </c:pt>
                <c:pt idx="49">
                  <c:v>Movie 50</c:v>
                </c:pt>
                <c:pt idx="50">
                  <c:v>Movie 51</c:v>
                </c:pt>
                <c:pt idx="51">
                  <c:v>Movie 52</c:v>
                </c:pt>
                <c:pt idx="52">
                  <c:v>Movie 53</c:v>
                </c:pt>
                <c:pt idx="53">
                  <c:v>Movie 54</c:v>
                </c:pt>
                <c:pt idx="54">
                  <c:v>Movie 55</c:v>
                </c:pt>
                <c:pt idx="55">
                  <c:v>Movie 56</c:v>
                </c:pt>
                <c:pt idx="56">
                  <c:v>Movie 57</c:v>
                </c:pt>
                <c:pt idx="57">
                  <c:v>Movie 58</c:v>
                </c:pt>
                <c:pt idx="58">
                  <c:v>Movie 59</c:v>
                </c:pt>
                <c:pt idx="59">
                  <c:v>Movie 60</c:v>
                </c:pt>
                <c:pt idx="60">
                  <c:v>Movie 61</c:v>
                </c:pt>
                <c:pt idx="61">
                  <c:v>Movie 62</c:v>
                </c:pt>
                <c:pt idx="62">
                  <c:v>Movie 63</c:v>
                </c:pt>
                <c:pt idx="63">
                  <c:v>Movie 64</c:v>
                </c:pt>
                <c:pt idx="64">
                  <c:v>Movie 65</c:v>
                </c:pt>
                <c:pt idx="65">
                  <c:v>Movie 66</c:v>
                </c:pt>
                <c:pt idx="66">
                  <c:v>Movie 67</c:v>
                </c:pt>
              </c:strCache>
            </c:strRef>
          </c:cat>
          <c:val>
            <c:numRef>
              <c:f>Sheet1!$B$2:$B$68</c:f>
              <c:numCache>
                <c:formatCode>0.00</c:formatCode>
                <c:ptCount val="67"/>
                <c:pt idx="0">
                  <c:v>12.5</c:v>
                </c:pt>
                <c:pt idx="1">
                  <c:v>58.333333333333336</c:v>
                </c:pt>
                <c:pt idx="2">
                  <c:v>90.686274509803923</c:v>
                </c:pt>
                <c:pt idx="3">
                  <c:v>98.039215686274503</c:v>
                </c:pt>
                <c:pt idx="4">
                  <c:v>100</c:v>
                </c:pt>
                <c:pt idx="5">
                  <c:v>100</c:v>
                </c:pt>
                <c:pt idx="6">
                  <c:v>99.509803921568633</c:v>
                </c:pt>
                <c:pt idx="7">
                  <c:v>68.137254901960787</c:v>
                </c:pt>
                <c:pt idx="8">
                  <c:v>88.725490196078425</c:v>
                </c:pt>
                <c:pt idx="9">
                  <c:v>96.969696969696969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53.431372549019606</c:v>
                </c:pt>
                <c:pt idx="16">
                  <c:v>50</c:v>
                </c:pt>
                <c:pt idx="17">
                  <c:v>94.607843137254903</c:v>
                </c:pt>
                <c:pt idx="18">
                  <c:v>100</c:v>
                </c:pt>
                <c:pt idx="19">
                  <c:v>100</c:v>
                </c:pt>
                <c:pt idx="20">
                  <c:v>50</c:v>
                </c:pt>
                <c:pt idx="21">
                  <c:v>41.666666666666671</c:v>
                </c:pt>
                <c:pt idx="22">
                  <c:v>6.8627450980392162</c:v>
                </c:pt>
                <c:pt idx="23">
                  <c:v>65.196078431372555</c:v>
                </c:pt>
                <c:pt idx="24">
                  <c:v>47.549019607843135</c:v>
                </c:pt>
                <c:pt idx="25">
                  <c:v>64.197530864197532</c:v>
                </c:pt>
                <c:pt idx="26">
                  <c:v>98.76543209876543</c:v>
                </c:pt>
                <c:pt idx="27">
                  <c:v>72.189349112426044</c:v>
                </c:pt>
                <c:pt idx="28">
                  <c:v>99.019607843137265</c:v>
                </c:pt>
                <c:pt idx="29">
                  <c:v>77.450980392156865</c:v>
                </c:pt>
                <c:pt idx="30">
                  <c:v>92.361111111111114</c:v>
                </c:pt>
                <c:pt idx="31">
                  <c:v>98.816568047337284</c:v>
                </c:pt>
                <c:pt idx="32">
                  <c:v>30.177514792899409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48.148148148148152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95.857988165680467</c:v>
                </c:pt>
                <c:pt idx="59">
                  <c:v>100</c:v>
                </c:pt>
                <c:pt idx="60">
                  <c:v>100</c:v>
                </c:pt>
                <c:pt idx="61">
                  <c:v>92.265193370165747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0055936"/>
        <c:axId val="940056480"/>
      </c:barChart>
      <c:catAx>
        <c:axId val="94005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056480"/>
        <c:crosses val="autoZero"/>
        <c:auto val="1"/>
        <c:lblAlgn val="ctr"/>
        <c:lblOffset val="100"/>
        <c:noMultiLvlLbl val="0"/>
      </c:catAx>
      <c:valAx>
        <c:axId val="94005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05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r>
              <a:rPr lang="en-US" altLang="en-US"/>
              <a:t>Red-Black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E8D30AF5-BDD0-4FD7-9931-D5A686500086}" type="datetime8">
              <a:rPr lang="en-US" altLang="en-US" smtClean="0"/>
              <a:t>1/6/2016 7:47 PM</a:t>
            </a:fld>
            <a:endParaRPr lang="en-US" alt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endParaRPr lang="en-US" alt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19631F5F-1322-42F5-A7E3-969423DE1F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4860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r>
              <a:rPr lang="en-US" altLang="en-US"/>
              <a:t>Red-Black Trees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F0442564-78AA-44E2-992D-BCD20B9A6EEF}" type="datetime8">
              <a:rPr lang="en-US" altLang="en-US" smtClean="0"/>
              <a:t>1/6/2016 7:47 PM</a:t>
            </a:fld>
            <a:endParaRPr lang="en-US" altLang="en-US"/>
          </a:p>
        </p:txBody>
      </p:sp>
      <p:sp>
        <p:nvSpPr>
          <p:cNvPr id="1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20725"/>
            <a:ext cx="479266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endParaRPr lang="en-US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2331C96D-66EF-4D9E-8E7C-FD3BDF95D0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96042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5713" y="720725"/>
            <a:ext cx="4792662" cy="3594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en-US" smtClean="0"/>
              <a:t>Red-Black Trees</a:t>
            </a:r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732733D-0D2D-4B3D-9B9C-2AC77E419117}" type="datetime8">
              <a:rPr lang="en-US" altLang="en-US" smtClean="0"/>
              <a:t>1/6/2016 8:41 PM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1C96D-66EF-4D9E-8E7C-FD3BDF95D07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16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123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5124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grpSp>
            <p:nvGrpSpPr>
              <p:cNvPr id="5125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5126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7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8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9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0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1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2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3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4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5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6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7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8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9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0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1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2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3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4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5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6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7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8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9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0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1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2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3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4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5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6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7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8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9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0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1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2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3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4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5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6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7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8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9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0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1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2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3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4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5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6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517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grpSp>
          <p:nvGrpSpPr>
            <p:cNvPr id="5178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5179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0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1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2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grpSp>
          <p:nvGrpSpPr>
            <p:cNvPr id="5183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5184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5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6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dirty="0" smtClean="0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 dirty="0" smtClean="0"/>
              <a:t>Click to edit Master subtitle style</a:t>
            </a:r>
          </a:p>
        </p:txBody>
      </p:sp>
      <p:sp>
        <p:nvSpPr>
          <p:cNvPr id="5189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1AE4D91-1D06-4E01-97BD-4B88484B3C4C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5190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191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DCE194A-6BF9-4127-A94C-BA9BC25F9298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1A8636-2CEB-4422-B2FB-CFC07E658F2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A7E758F-C712-46FD-B006-8D89D068A3B2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560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C1E820-38B2-4687-8ADE-40C2453A8A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538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1143000"/>
          </a:xfrm>
        </p:spPr>
        <p:txBody>
          <a:bodyPr/>
          <a:lstStyle>
            <a:lvl1pPr algn="r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4E484C-70E2-4579-9299-0AF832EC0B5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7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1824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4ED0DAC-1DFE-4B38-9129-F0C2C7A4380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7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C2A1A940-0EAA-4902-8AAB-C9CFEC089766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662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7818D7-F530-4C81-B7B8-DA4AE341AB2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8" name="Rectangle 69"/>
          <p:cNvSpPr>
            <a:spLocks noGrp="1" noChangeArrowheads="1"/>
          </p:cNvSpPr>
          <p:nvPr>
            <p:ph type="dt" sz="quarter" idx="1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87DAC42-7820-4964-B8FF-1E94E8201520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4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117475"/>
            <a:ext cx="7886700" cy="1325563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570280-3D45-4E2B-87AF-AA821BDE308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10" name="Rectangle 69"/>
          <p:cNvSpPr>
            <a:spLocks noGrp="1" noChangeArrowheads="1"/>
          </p:cNvSpPr>
          <p:nvPr>
            <p:ph type="dt" sz="quarter" idx="1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8AA0B7C-5A73-48A6-BC86-C98351BE19E6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38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BEEA66-88D3-4DAC-B068-8ACD3D86CFE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6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BA997B4-A2EA-4CB4-B38F-58BDDB73B3D3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28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498485-1DF2-402D-BD1C-399049DDD30A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AA6A3E89-397E-4850-B291-61CEAE099694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684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C95C4F-0B50-4920-86CE-E11B98D8F27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5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8CFE36-1B01-491F-86A2-FAB6329A64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45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4100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4101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4123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415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15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415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  <p:sp>
        <p:nvSpPr>
          <p:cNvPr id="4159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4160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4162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rebuchet MS" panose="020B0603020202020204" pitchFamily="34" charset="0"/>
              </a:defRPr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E76C48-8D20-4335-B089-376CE87A897E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68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304CBA1B-6217-4AAB-8EFD-F8310463A2FC}" type="datetime3">
              <a:rPr lang="en-US" altLang="en-US" smtClean="0"/>
              <a:t>6 January 2016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fontAlgn="base"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Char char="q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1985" y="1524000"/>
            <a:ext cx="7927145" cy="1209676"/>
          </a:xfrm>
        </p:spPr>
        <p:txBody>
          <a:bodyPr/>
          <a:lstStyle/>
          <a:p>
            <a:pPr algn="l"/>
            <a:r>
              <a:rPr lang="en-US" dirty="0" err="1" smtClean="0"/>
              <a:t>DETEKSI</a:t>
            </a:r>
            <a:r>
              <a:rPr lang="en-US" smtClean="0"/>
              <a:t> API BERBASIS SENSOR VISUAL MENGGUNAKAN METODE SUPPORT VECTOR MACHINES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71301"/>
            <a:ext cx="6400800" cy="2415100"/>
          </a:xfrm>
        </p:spPr>
        <p:txBody>
          <a:bodyPr/>
          <a:lstStyle/>
          <a:p>
            <a:pPr algn="r"/>
            <a:r>
              <a:rPr lang="en-US" sz="2000" u="sng" dirty="0" err="1"/>
              <a:t>Penyusun</a:t>
            </a:r>
            <a:r>
              <a:rPr lang="en-US" sz="2000" u="sng" dirty="0"/>
              <a:t> </a:t>
            </a:r>
            <a:r>
              <a:rPr lang="en-US" sz="2000" u="sng" dirty="0" err="1"/>
              <a:t>Tugas</a:t>
            </a:r>
            <a:r>
              <a:rPr lang="en-US" sz="2000" u="sng" dirty="0"/>
              <a:t> </a:t>
            </a:r>
            <a:r>
              <a:rPr lang="en-US" sz="2000" u="sng" dirty="0" err="1"/>
              <a:t>Akhir</a:t>
            </a:r>
            <a:r>
              <a:rPr lang="en-US" sz="2000" dirty="0"/>
              <a:t>:</a:t>
            </a: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Hamdi Ahmadi Muzakkiy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>
                <a:solidFill>
                  <a:srgbClr val="000000"/>
                </a:solidFill>
              </a:rPr>
              <a:t>(</a:t>
            </a:r>
            <a:r>
              <a:rPr lang="en-US" sz="2000" smtClean="0">
                <a:solidFill>
                  <a:srgbClr val="000000"/>
                </a:solidFill>
              </a:rPr>
              <a:t>5112 </a:t>
            </a:r>
            <a:r>
              <a:rPr lang="en-US" sz="2000">
                <a:solidFill>
                  <a:srgbClr val="000000"/>
                </a:solidFill>
              </a:rPr>
              <a:t>100 </a:t>
            </a:r>
            <a:r>
              <a:rPr lang="en-US" sz="2000" smtClean="0">
                <a:solidFill>
                  <a:srgbClr val="000000"/>
                </a:solidFill>
              </a:rPr>
              <a:t>091)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 u="sng" dirty="0" err="1"/>
              <a:t>Dosen</a:t>
            </a:r>
            <a:r>
              <a:rPr lang="en-US" sz="2000" u="sng" dirty="0"/>
              <a:t> </a:t>
            </a:r>
            <a:r>
              <a:rPr lang="en-US" sz="2000" u="sng" dirty="0" err="1"/>
              <a:t>Pembimbing</a:t>
            </a:r>
            <a:r>
              <a:rPr lang="en-US" sz="2000" b="1" dirty="0"/>
              <a:t>:</a:t>
            </a: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Prof. Ir. Handayani Tjandrasa, M.Sc., Ph.D.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Dr. Eng. Chastine Fatichah, S.Kom, M.Kom</a:t>
            </a:r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CE194A-6BF9-4127-A94C-BA9BC25F9298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29000" y="224135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u="sng" dirty="0" smtClean="0">
                <a:latin typeface="Trebuchet MS" panose="020B0603020202020204" pitchFamily="34" charset="0"/>
              </a:rPr>
              <a:t>PRESENTASI TUGAS AKHIR – KI141502</a:t>
            </a:r>
            <a:endParaRPr lang="en-US" sz="2000" u="sng" dirty="0">
              <a:latin typeface="Trebuchet MS" panose="020B0603020202020204" pitchFamily="34" charset="0"/>
            </a:endParaRPr>
          </a:p>
        </p:txBody>
      </p:sp>
      <p:sp>
        <p:nvSpPr>
          <p:cNvPr id="8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D90DFD8-74F3-4E62-861F-78B9A3C95336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2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9812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63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PREPROCESSING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VERIFIKASI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1474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6" name="Straight Arrow Connector 35"/>
          <p:cNvCxnSpPr>
            <a:stCxn id="33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ounded Rectangle 40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64" name="TextBox 63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65" name="TextBox 64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73" name="Rounded Rectangle 72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76" name="TextBox 75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77" name="Rounded Rectangle 76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79" name="Parallelogram 78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81" name="Oval 80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83" name="Straight Arrow Connector 82"/>
          <p:cNvCxnSpPr>
            <a:stCxn id="41" idx="0"/>
            <a:endCxn id="73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>
            <a:stCxn id="73" idx="0"/>
            <a:endCxn id="74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Arrow Connector 84"/>
          <p:cNvCxnSpPr>
            <a:stCxn id="74" idx="3"/>
            <a:endCxn id="77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>
            <a:stCxn id="77" idx="2"/>
            <a:endCxn id="79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/>
          <p:cNvCxnSpPr>
            <a:stCxn id="80" idx="2"/>
            <a:endCxn id="81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91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 smtClean="0"/>
                  <a:t>Melakukan reduksi </a:t>
                </a:r>
                <a:r>
                  <a:rPr lang="en-US" sz="2000" i="1" smtClean="0"/>
                  <a:t>size frame</a:t>
                </a:r>
                <a:r>
                  <a:rPr lang="en-US" sz="2000" smtClean="0"/>
                  <a:t> yang sedang diproses</a:t>
                </a:r>
              </a:p>
              <a:p>
                <a:r>
                  <a:rPr lang="en-US" sz="2000" smtClean="0"/>
                  <a:t>Menggunakan </a:t>
                </a:r>
                <a:r>
                  <a:rPr lang="en-US" sz="2000" i="1" smtClean="0"/>
                  <a:t>gaussian pyramind</a:t>
                </a:r>
              </a:p>
              <a:p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457200" lvl="1" indent="0">
                  <a:buNone/>
                </a:pPr>
                <a:r>
                  <a:rPr lang="en-US" smtClean="0"/>
                  <a:t>		</a:t>
                </a:r>
              </a:p>
              <a:p>
                <a:pPr marL="457200" lvl="1" indent="0">
                  <a:buNone/>
                </a:pPr>
                <a:r>
                  <a:rPr lang="en-US" sz="2000" i="1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 smtClean="0"/>
                  <a:t>	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5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Mempercepat proses deteksi api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pPr marL="0" indent="0">
              <a:buNone/>
            </a:pPr>
            <a:r>
              <a:rPr lang="en-US" sz="2000" smtClean="0"/>
              <a:t>Kernel yang digunakan </a:t>
            </a:r>
            <a:r>
              <a:rPr lang="en-US" sz="2000" i="1" smtClean="0"/>
              <a:t>	</a:t>
            </a: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75040"/>
              </p:ext>
            </p:extLst>
          </p:nvPr>
        </p:nvGraphicFramePr>
        <p:xfrm>
          <a:off x="1981200" y="2209800"/>
          <a:ext cx="54864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1/256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24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3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572000" cy="3429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68605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0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pPr algn="just"/>
                <a:r>
                  <a:rPr lang="en-US" sz="2000" smtClean="0"/>
                  <a:t>Menggunakan </a:t>
                </a:r>
                <a:r>
                  <a:rPr lang="en-US" sz="2000" i="1" smtClean="0"/>
                  <a:t>Gaussian Mixture Model</a:t>
                </a:r>
                <a:endParaRPr lang="en-US" sz="2000" smtClean="0"/>
              </a:p>
              <a:p>
                <a:pPr algn="just"/>
                <a:r>
                  <a:rPr lang="en-US" sz="2000" smtClean="0"/>
                  <a:t>Setiap piksel mempunyai K model ( jumlah K berkisar antara 3-5 )</a:t>
                </a:r>
              </a:p>
              <a:p>
                <a:pPr algn="just"/>
                <a:r>
                  <a:rPr lang="en-US" sz="2000" smtClean="0"/>
                  <a:t>Setiap pikel mempunyai K nilai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 dimana 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smtClean="0"/>
                  <a:t> adalah bobot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smtClean="0"/>
                  <a:t> adalah rata-rata/</a:t>
                </a:r>
                <a:r>
                  <a:rPr lang="en-US" sz="2000" i="1" smtClean="0"/>
                  <a:t>mean</a:t>
                </a:r>
                <a:endParaRPr lang="en-US" sz="2000" smtClean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smtClean="0"/>
                  <a:t> adalah standar deviasi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12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/>
                  <a:t>Setiap piksel akan dibandingkan nilai piksel dengan </a:t>
                </a:r>
                <a:r>
                  <a:rPr lang="en-US" sz="2000" i="1"/>
                  <a:t>background model</a:t>
                </a:r>
                <a:endParaRPr lang="en-US" sz="2000"/>
              </a:p>
              <a:p>
                <a:r>
                  <a:rPr lang="en-US" sz="2000" i="1"/>
                  <a:t>Background model </a:t>
                </a:r>
                <a:r>
                  <a:rPr lang="en-US" sz="2000"/>
                  <a:t>didapatkan menggunakan persamaan berikut :</a:t>
                </a:r>
              </a:p>
              <a:p>
                <a:endParaRPr lang="en-US" sz="200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9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2000" smtClean="0"/>
                  <a:t>Background model yang cocok ( match ) jika :</a:t>
                </a:r>
              </a:p>
              <a:p>
                <a:pPr marL="742950" lvl="2" indent="-342900"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/>
                  <a:t>Nilai piksel 2.5 kali lebih besar dari probabilitas </a:t>
                </a:r>
                <a:r>
                  <a:rPr lang="en-US" sz="2000" i="1"/>
                  <a:t>background </a:t>
                </a:r>
                <a:r>
                  <a:rPr lang="en-US" sz="2000" i="1" smtClean="0"/>
                  <a:t>model</a:t>
                </a:r>
                <a:endParaRPr lang="en-US" sz="2000" smtClean="0"/>
              </a:p>
              <a:p>
                <a:r>
                  <a:rPr lang="en-US" sz="2000" smtClean="0"/>
                  <a:t>Jika match, maka nilai </a:t>
                </a:r>
                <a:r>
                  <a:rPr lang="en-US" sz="2000" i="1" smtClean="0"/>
                  <a:t>background model</a:t>
                </a:r>
                <a:r>
                  <a:rPr lang="en-US" sz="2000" smtClean="0"/>
                  <a:t> di update dengan persamaan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r>
                      <a:rPr lang="id-ID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1,  &amp;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𝑎𝑑𝑎𝑙𝑎h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𝑘𝑜𝑚𝑝𝑜𝑛𝑒𝑛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𝑔𝑎𝑢𝑠𝑠𝑖𝑎𝑛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𝑦𝑎𝑛𝑔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𝑝𝑒𝑟𝑡𝑎𝑚𝑎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𝑘𝑎𝑙𝑖</m:t>
                            </m:r>
                          </m:e>
                          <m:e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0,  &amp;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𝑠𝑒𝑙𝑎𝑖𝑛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𝑖𝑡𝑢</m:t>
                            </m:r>
                          </m:e>
                        </m:eqArr>
                      </m:e>
                    </m:d>
                  </m:oMath>
                </a14:m>
                <a:endParaRPr lang="en-US" sz="2000" smtClean="0"/>
              </a:p>
              <a:p>
                <a:pPr lvl="1"/>
                <a:endParaRPr lang="en-US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r>
              <a:rPr lang="en-US" sz="2000" smtClean="0"/>
              <a:t>Tiap piksel mempunyai threshold yang berbeda-beda</a:t>
            </a:r>
          </a:p>
          <a:p>
            <a:r>
              <a:rPr lang="en-US" sz="2000" smtClean="0"/>
              <a:t>Threshold beradaptasi dengan waktu</a:t>
            </a:r>
          </a:p>
          <a:p>
            <a:r>
              <a:rPr lang="en-US" sz="2000" smtClean="0"/>
              <a:t>Sebuah objek dapat menjadi bagian dari background tanpa merusak background model yang ada</a:t>
            </a:r>
            <a:endParaRPr lang="en-US" sz="2000" smtClean="0"/>
          </a:p>
          <a:p>
            <a:pPr lvl="1"/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152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78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1600200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3" name="Isosceles Triangle 18"/>
          <p:cNvSpPr/>
          <p:nvPr/>
        </p:nvSpPr>
        <p:spPr bwMode="auto">
          <a:xfrm>
            <a:off x="2580482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4" name="Isosceles Triangle 18"/>
          <p:cNvSpPr/>
          <p:nvPr/>
        </p:nvSpPr>
        <p:spPr bwMode="auto">
          <a:xfrm>
            <a:off x="4668441" y="25908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580482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482" y="21336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27823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23" y="21336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15782" y="21336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782" y="2133600"/>
                <a:ext cx="10771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 bwMode="auto">
          <a:xfrm>
            <a:off x="1568253" y="21336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1568254" y="4267200"/>
            <a:ext cx="65851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974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440178"/>
              </p:ext>
            </p:extLst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smtClean="0"/>
                  <a:t>Misal pada piksel koordinat 0,0  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2000" b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sz="2000" b="0" smtClean="0"/>
              </a:p>
              <a:p>
                <a:pPr algn="just"/>
                <a:r>
                  <a:rPr lang="en-US" sz="2000" smtClean="0"/>
                  <a:t> </a:t>
                </a:r>
              </a:p>
              <a:p>
                <a:pPr algn="just"/>
                <a:r>
                  <a:rPr lang="en-US" sz="2000" smtClean="0"/>
                  <a:t>Dilakukan sorting terhadap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smtClean="0"/>
                  <a:t>.</a:t>
                </a:r>
              </a:p>
              <a:p>
                <a:pPr algn="just"/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=90,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200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00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=120,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=15,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477875"/>
              </a:xfrm>
              <a:prstGeom prst="rect">
                <a:avLst/>
              </a:prstGeom>
              <a:blipFill rotWithShape="0">
                <a:blip r:embed="rId2"/>
                <a:stretch>
                  <a:fillRect l="-125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2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i="1" smtClean="0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 smtClean="0"/>
              </a:p>
              <a:p>
                <a:pPr lvl="1" algn="l"/>
                <a:endParaRPr lang="en-US" sz="2000" i="1"/>
              </a:p>
              <a:p>
                <a:pPr lvl="1" algn="l"/>
                <a:r>
                  <a:rPr lang="en-US" sz="2000" smtClean="0"/>
                  <a:t>Pengecekan terhadap distribusi B</a:t>
                </a:r>
              </a:p>
              <a:p>
                <a:pPr lvl="1" algn="l"/>
                <a:endParaRPr lang="en-US" sz="2000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100−90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&gt;2.5 ∗10 (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𝑡𝑖𝑑𝑎𝑘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i="1"/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=2,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100−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&gt;2.5 ∗10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i="1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35311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6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600200"/>
          <a:ext cx="2667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195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30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21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22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13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  <a:latin typeface="+mj-lt"/>
                        </a:rPr>
                        <a:t>99</a:t>
                      </a:r>
                      <a:endParaRPr lang="en-US" sz="20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en-US" sz="2000" smtClean="0"/>
                  <a:t>Update komponen distribusi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000" b="0" smtClean="0"/>
              </a:p>
              <a:p>
                <a:pPr lvl="1" algn="just"/>
                <a:r>
                  <a:rPr lang="en-US" sz="2000" smtClean="0"/>
                  <a:t>Piksel indeks 0,0 dianggap sebagai piksel bergerak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00200"/>
                <a:ext cx="4876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t="-3614" r="-1250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03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4240"/>
            <a:ext cx="2286000" cy="1714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5895"/>
            <a:ext cx="2286000" cy="1714500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1673195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Menggunakan probabilitas </a:t>
                </a:r>
                <a:r>
                  <a:rPr lang="en-US" sz="2000"/>
                  <a:t>distribusi </a:t>
                </a:r>
                <a:r>
                  <a:rPr lang="en-US" sz="2000" smtClean="0"/>
                  <a:t>Gaussian</a:t>
                </a:r>
              </a:p>
              <a:p>
                <a:pPr marL="0" indent="0">
                  <a:buNone/>
                </a:pPr>
                <a:endParaRPr lang="en-US" sz="2000" smtClean="0"/>
              </a:p>
              <a:p>
                <a:r>
                  <a:rPr lang="en-US" sz="2000" smtClean="0"/>
                  <a:t>Setiap piksel dilakukan pengecekan, apakah termasuk kedalam warna piksel api atau tidak, menggunakan persamaan berikut</a:t>
                </a:r>
                <a:r>
                  <a:rPr lang="en-US" sz="2000" smtClean="0"/>
                  <a:t>.</a:t>
                </a:r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 sz="200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32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Setiap nilai R,G,B piksel akan dihitung nilai probabilitas nya. Kemudian menghitung niilai probabilitas suatu piksel </a:t>
                </a:r>
                <a:r>
                  <a:rPr lang="en-US" sz="2000"/>
                  <a:t>menggunakan </a:t>
                </a:r>
                <a:r>
                  <a:rPr lang="en-US" sz="2000" smtClean="0"/>
                  <a:t>persamaan</a:t>
                </a:r>
              </a:p>
              <a:p>
                <a:pPr algn="just"/>
                <a:endParaRPr lang="en-US" sz="2000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457200" lvl="1" indent="0" algn="just">
                  <a:buNone/>
                </a:pPr>
                <a:endParaRPr lang="en-US" sz="2000"/>
              </a:p>
              <a:p>
                <a:pPr algn="just"/>
                <a:r>
                  <a:rPr lang="en-US" sz="2000"/>
                  <a:t>Nilai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/>
                  <a:t> didapatkan dari hasil training warna</a:t>
                </a:r>
                <a:endParaRPr lang="en-US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04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Proses deteksi cepat</a:t>
            </a:r>
          </a:p>
          <a:p>
            <a:r>
              <a:rPr lang="en-US" sz="2000" smtClean="0"/>
              <a:t>Kombinasi warna api yang mungkin dapat ditangani</a:t>
            </a:r>
            <a:endParaRPr lang="en-US" sz="20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12192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482" y="1600200"/>
                <a:ext cx="1077118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28814" r="-20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 bwMode="auto">
          <a:xfrm>
            <a:off x="11872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11872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Isosceles Triangle 18"/>
          <p:cNvSpPr/>
          <p:nvPr/>
        </p:nvSpPr>
        <p:spPr bwMode="auto">
          <a:xfrm>
            <a:off x="4953000" y="2057400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282" y="1600200"/>
                <a:ext cx="107711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9548" r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 bwMode="auto">
          <a:xfrm>
            <a:off x="4921053" y="1600200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4921054" y="3733800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Isosceles Triangle 18"/>
          <p:cNvSpPr/>
          <p:nvPr/>
        </p:nvSpPr>
        <p:spPr bwMode="auto">
          <a:xfrm>
            <a:off x="3276600" y="4476809"/>
            <a:ext cx="2971800" cy="1676400"/>
          </a:xfrm>
          <a:custGeom>
            <a:avLst/>
            <a:gdLst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  <a:gd name="connsiteX0" fmla="*/ 32384 w 3036568"/>
              <a:gd name="connsiteY0" fmla="*/ 1676400 h 1676400"/>
              <a:gd name="connsiteX1" fmla="*/ 1518284 w 3036568"/>
              <a:gd name="connsiteY1" fmla="*/ 0 h 1676400"/>
              <a:gd name="connsiteX2" fmla="*/ 3004184 w 3036568"/>
              <a:gd name="connsiteY2" fmla="*/ 1676400 h 1676400"/>
              <a:gd name="connsiteX3" fmla="*/ 32384 w 3036568"/>
              <a:gd name="connsiteY3" fmla="*/ 1676400 h 1676400"/>
              <a:gd name="connsiteX0" fmla="*/ 0 w 3004184"/>
              <a:gd name="connsiteY0" fmla="*/ 1676400 h 1676400"/>
              <a:gd name="connsiteX1" fmla="*/ 1485900 w 3004184"/>
              <a:gd name="connsiteY1" fmla="*/ 0 h 1676400"/>
              <a:gd name="connsiteX2" fmla="*/ 2971800 w 3004184"/>
              <a:gd name="connsiteY2" fmla="*/ 1676400 h 1676400"/>
              <a:gd name="connsiteX3" fmla="*/ 0 w 3004184"/>
              <a:gd name="connsiteY3" fmla="*/ 1676400 h 1676400"/>
              <a:gd name="connsiteX0" fmla="*/ 0 w 2971800"/>
              <a:gd name="connsiteY0" fmla="*/ 1676400 h 1676400"/>
              <a:gd name="connsiteX1" fmla="*/ 1485900 w 2971800"/>
              <a:gd name="connsiteY1" fmla="*/ 0 h 1676400"/>
              <a:gd name="connsiteX2" fmla="*/ 2971800 w 2971800"/>
              <a:gd name="connsiteY2" fmla="*/ 1676400 h 1676400"/>
              <a:gd name="connsiteX3" fmla="*/ 0 w 297180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1676400">
                <a:moveTo>
                  <a:pt x="0" y="1676400"/>
                </a:moveTo>
                <a:cubicBezTo>
                  <a:pt x="1123950" y="1371600"/>
                  <a:pt x="990600" y="0"/>
                  <a:pt x="1485900" y="0"/>
                </a:cubicBezTo>
                <a:cubicBezTo>
                  <a:pt x="1981200" y="0"/>
                  <a:pt x="1746250" y="1358900"/>
                  <a:pt x="2971800" y="1676400"/>
                </a:cubicBezTo>
                <a:lnTo>
                  <a:pt x="0" y="1676400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𝐶h𝑎𝑛𝑛𝑒𝑙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41" y="3962518"/>
                <a:ext cx="199151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 bwMode="auto">
          <a:xfrm>
            <a:off x="3244653" y="4019609"/>
            <a:ext cx="0" cy="21336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H="1">
            <a:off x="3244654" y="6153209"/>
            <a:ext cx="361334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9085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LATAR BELAKANG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 smtClean="0"/>
              <a:t>Sensor api biasa  yang sering digunakan lambat dalam mendeteksi api, menunggu partikel menyentuh sensor</a:t>
            </a:r>
          </a:p>
          <a:p>
            <a:pPr lvl="0" algn="just"/>
            <a:endParaRPr lang="en-US" sz="2000" smtClean="0"/>
          </a:p>
          <a:p>
            <a:pPr lvl="0" algn="just"/>
            <a:r>
              <a:rPr lang="en-US" sz="2000" smtClean="0"/>
              <a:t>Sensor biasa sulit untuk mendeteksi api diluar ruangan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 smtClean="0"/>
              <a:t>Pemanfaatan kamera CCTV pada gedung-gedung, sehingga tidak perlu memasang alat pendeteksi api</a:t>
            </a:r>
          </a:p>
          <a:p>
            <a:pPr lvl="0" algn="just"/>
            <a:endParaRPr lang="en-US" sz="2000" smtClean="0"/>
          </a:p>
          <a:p>
            <a:pPr lvl="0" algn="just"/>
            <a:endParaRPr lang="en-US" sz="20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EC75F531-8A04-4B07-A04C-CBAED132D54C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9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0" y="2231801"/>
            <a:ext cx="2743200" cy="307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4" y="1904999"/>
            <a:ext cx="2743200" cy="1398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744" y="3217285"/>
            <a:ext cx="1828800" cy="35169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36676"/>
            <a:ext cx="1590695" cy="307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998694"/>
            <a:ext cx="1481164" cy="12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Digunakan untuk mendapatkan </a:t>
            </a:r>
            <a:r>
              <a:rPr lang="en-US" sz="2000" i="1" smtClean="0"/>
              <a:t>region api</a:t>
            </a:r>
            <a:endParaRPr lang="en-US" sz="2000" smtClean="0"/>
          </a:p>
          <a:p>
            <a:pPr algn="just"/>
            <a:r>
              <a:rPr lang="en-US" sz="2000" smtClean="0"/>
              <a:t>Inisialisasi </a:t>
            </a:r>
            <a:r>
              <a:rPr lang="en-US" sz="2000" i="1" smtClean="0"/>
              <a:t>seed</a:t>
            </a:r>
            <a:r>
              <a:rPr lang="en-US" sz="2000"/>
              <a:t> </a:t>
            </a:r>
            <a:r>
              <a:rPr lang="en-US" sz="2000" smtClean="0"/>
              <a:t>didapatkan dari kandidat piksel api yang dihasilkan pada tahap deteksi warna </a:t>
            </a:r>
            <a:r>
              <a:rPr lang="en-US" sz="2000" smtClean="0"/>
              <a:t>piksel</a:t>
            </a:r>
          </a:p>
          <a:p>
            <a:pPr algn="just"/>
            <a:r>
              <a:rPr lang="en-US" sz="2000" smtClean="0"/>
              <a:t>Tingkat homogen piksel dilihat dari probabilitas warna piksel tetangga</a:t>
            </a:r>
            <a:endParaRPr lang="en-US" sz="2000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9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297" y="1627311"/>
            <a:ext cx="3682303" cy="370668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883520"/>
              </p:ext>
            </p:extLst>
          </p:nvPr>
        </p:nvGraphicFramePr>
        <p:xfrm>
          <a:off x="4831883" y="2092131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9800" y="2204645"/>
            <a:ext cx="154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Awal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1883" y="3229334"/>
            <a:ext cx="594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3179" y="3044668"/>
            <a:ext cx="291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Arah Pertumbuhan Piksel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81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501884"/>
              </p:ext>
            </p:extLst>
          </p:nvPr>
        </p:nvGraphicFramePr>
        <p:xfrm>
          <a:off x="762000" y="16764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616690"/>
              </p:ext>
            </p:extLst>
          </p:nvPr>
        </p:nvGraphicFramePr>
        <p:xfrm>
          <a:off x="4839905" y="1961763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791200" y="1905000"/>
            <a:ext cx="291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yang sedang Diamati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1201" y="2745023"/>
            <a:ext cx="2915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 Daerah Region Growing Setelah Beberapa Iterasi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027829"/>
              </p:ext>
            </p:extLst>
          </p:nvPr>
        </p:nvGraphicFramePr>
        <p:xfrm>
          <a:off x="4839905" y="2956560"/>
          <a:ext cx="5943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/>
              </a:tblGrid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PERHITUNGAN LUASAN REGION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Digunakan untuk menghilangkan noise</a:t>
            </a:r>
          </a:p>
          <a:p>
            <a:r>
              <a:rPr lang="en-US" sz="2000" smtClean="0"/>
              <a:t>Menggunakan luasan yang didapatkan pada proses region </a:t>
            </a:r>
            <a:r>
              <a:rPr lang="en-US" sz="2000" smtClean="0"/>
              <a:t>growing</a:t>
            </a:r>
          </a:p>
          <a:p>
            <a:r>
              <a:rPr lang="en-US" sz="2000" smtClean="0"/>
              <a:t>Jika luasan region &gt; 1% total piksel frame diangga api</a:t>
            </a:r>
            <a:endParaRPr lang="en-US" sz="2000" smtClean="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8382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3467100" y="3657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N+1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5918200" y="363214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N+2</a:t>
            </a:r>
            <a:endParaRPr lang="en-US" sz="200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6815"/>
            <a:ext cx="2286000" cy="1714500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540"/>
            <a:ext cx="228600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4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7882" y="191468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cxnSp>
        <p:nvCxnSpPr>
          <p:cNvPr id="8" name="Straight Arrow Connector 7"/>
          <p:cNvCxnSpPr>
            <a:stCxn id="33" idx="6"/>
            <a:endCxn id="10" idx="1"/>
          </p:cNvCxnSpPr>
          <p:nvPr/>
        </p:nvCxnSpPr>
        <p:spPr bwMode="auto">
          <a:xfrm>
            <a:off x="1894682" y="2076267"/>
            <a:ext cx="340518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704667"/>
            <a:ext cx="3657600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390467"/>
            <a:ext cx="1828800" cy="1371600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10" idx="3"/>
            <a:endCxn id="14" idx="1"/>
          </p:cNvCxnSpPr>
          <p:nvPr/>
        </p:nvCxnSpPr>
        <p:spPr bwMode="auto">
          <a:xfrm>
            <a:off x="5892800" y="2076267"/>
            <a:ext cx="6985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657600"/>
            <a:ext cx="1828800" cy="137160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4" idx="2"/>
            <a:endCxn id="18" idx="0"/>
          </p:cNvCxnSpPr>
          <p:nvPr/>
        </p:nvCxnSpPr>
        <p:spPr bwMode="auto">
          <a:xfrm>
            <a:off x="7505700" y="2762067"/>
            <a:ext cx="12700" cy="8955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3657600"/>
            <a:ext cx="1828800" cy="13716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18" idx="1"/>
            <a:endCxn id="26" idx="3"/>
          </p:cNvCxnSpPr>
          <p:nvPr/>
        </p:nvCxnSpPr>
        <p:spPr bwMode="auto">
          <a:xfrm flipH="1">
            <a:off x="6251575" y="434340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657600"/>
            <a:ext cx="1828800" cy="137160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26" idx="1"/>
            <a:endCxn id="29" idx="3"/>
          </p:cNvCxnSpPr>
          <p:nvPr/>
        </p:nvCxnSpPr>
        <p:spPr bwMode="auto">
          <a:xfrm flipH="1">
            <a:off x="4070350" y="4343400"/>
            <a:ext cx="35242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57600"/>
            <a:ext cx="1828800" cy="1371600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29" idx="1"/>
            <a:endCxn id="48" idx="3"/>
          </p:cNvCxnSpPr>
          <p:nvPr/>
        </p:nvCxnSpPr>
        <p:spPr bwMode="auto">
          <a:xfrm flipH="1">
            <a:off x="1981200" y="4343400"/>
            <a:ext cx="2603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Oval 87"/>
          <p:cNvSpPr/>
          <p:nvPr/>
        </p:nvSpPr>
        <p:spPr bwMode="auto">
          <a:xfrm>
            <a:off x="457200" y="53340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9600" y="573756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90" name="Straight Arrow Connector 89"/>
          <p:cNvCxnSpPr>
            <a:stCxn id="48" idx="2"/>
            <a:endCxn id="88" idx="0"/>
          </p:cNvCxnSpPr>
          <p:nvPr/>
        </p:nvCxnSpPr>
        <p:spPr bwMode="auto">
          <a:xfrm>
            <a:off x="1066800" y="5029200"/>
            <a:ext cx="0" cy="3048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2836862" y="196136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FRAME MASUKAN</a:t>
            </a:r>
            <a:endParaRPr lang="en-US" sz="2000"/>
          </a:p>
        </p:txBody>
      </p:sp>
      <p:sp>
        <p:nvSpPr>
          <p:cNvPr id="91" name="TextBox 90"/>
          <p:cNvSpPr txBox="1"/>
          <p:nvPr/>
        </p:nvSpPr>
        <p:spPr>
          <a:xfrm>
            <a:off x="6079331" y="866502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REDUKSI SIZE FRAME</a:t>
            </a:r>
            <a:endParaRPr lang="en-US" sz="2000"/>
          </a:p>
        </p:txBody>
      </p:sp>
      <p:sp>
        <p:nvSpPr>
          <p:cNvPr id="92" name="TextBox 91"/>
          <p:cNvSpPr txBox="1"/>
          <p:nvPr/>
        </p:nvSpPr>
        <p:spPr>
          <a:xfrm>
            <a:off x="6079331" y="51877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DETEKSI GERAK</a:t>
            </a:r>
            <a:endParaRPr lang="en-US" sz="2000"/>
          </a:p>
        </p:txBody>
      </p:sp>
      <p:sp>
        <p:nvSpPr>
          <p:cNvPr id="93" name="TextBox 92"/>
          <p:cNvSpPr txBox="1"/>
          <p:nvPr/>
        </p:nvSpPr>
        <p:spPr>
          <a:xfrm>
            <a:off x="3898106" y="5484912"/>
            <a:ext cx="2878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DETEKSI WARNA PIKSEL</a:t>
            </a:r>
            <a:endParaRPr lang="en-US" sz="2000"/>
          </a:p>
        </p:txBody>
      </p:sp>
      <p:sp>
        <p:nvSpPr>
          <p:cNvPr id="94" name="TextBox 93"/>
          <p:cNvSpPr txBox="1"/>
          <p:nvPr/>
        </p:nvSpPr>
        <p:spPr>
          <a:xfrm>
            <a:off x="1785541" y="5181600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REGION GROWING</a:t>
            </a:r>
            <a:endParaRPr lang="en-US" sz="2000"/>
          </a:p>
        </p:txBody>
      </p:sp>
      <p:sp>
        <p:nvSpPr>
          <p:cNvPr id="95" name="TextBox 94"/>
          <p:cNvSpPr txBox="1"/>
          <p:nvPr/>
        </p:nvSpPr>
        <p:spPr>
          <a:xfrm>
            <a:off x="-86519" y="2844848"/>
            <a:ext cx="2353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PERHITUNGAN LUASAN REGION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21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PREPROCESSING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VERIFIKASI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06693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RUMUSAN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smtClean="0"/>
              <a:t>Bagaimana melakukan deteksi gerak setiap </a:t>
            </a:r>
            <a:r>
              <a:rPr lang="en-US" sz="2000" smtClean="0"/>
              <a:t>frame ? </a:t>
            </a:r>
            <a:endParaRPr lang="en-US" sz="2000" smtClean="0"/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melakukan deteksi warna api setiap </a:t>
            </a:r>
            <a:r>
              <a:rPr lang="en-US" sz="2000" smtClean="0"/>
              <a:t>piksel ?</a:t>
            </a:r>
            <a:endParaRPr lang="en-US" sz="2000" smtClean="0"/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menghilangkan noise setiap </a:t>
            </a:r>
            <a:r>
              <a:rPr lang="en-US" sz="2000" smtClean="0"/>
              <a:t>region ?</a:t>
            </a:r>
            <a:endParaRPr lang="en-US" sz="2000" smtClean="0"/>
          </a:p>
          <a:p>
            <a:pPr lvl="0"/>
            <a:endParaRPr lang="en-US" sz="2000"/>
          </a:p>
          <a:p>
            <a:pPr lvl="0"/>
            <a:r>
              <a:rPr lang="en-US" sz="2000" smtClean="0"/>
              <a:t>Bagaimana meakukan verifikasi piksel </a:t>
            </a:r>
            <a:r>
              <a:rPr lang="en-US" sz="2000" smtClean="0"/>
              <a:t>api ?</a:t>
            </a:r>
            <a:endParaRPr lang="en-US" sz="200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6B3507AF-E7DF-48AB-9506-84A36B5AD072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3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VERIFIKASI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6" name="Straight Arrow Connector 35"/>
          <p:cNvCxnSpPr>
            <a:stCxn id="33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ounded Rectangle 40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2146301" y="3365500"/>
            <a:ext cx="1142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FRAME, KANDIDAT PIKSEL</a:t>
            </a:r>
            <a:endParaRPr lang="en-US" sz="1500"/>
          </a:p>
        </p:txBody>
      </p:sp>
      <p:sp>
        <p:nvSpPr>
          <p:cNvPr id="64" name="TextBox 63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EKSTRAKSI FITUR</a:t>
            </a:r>
            <a:endParaRPr lang="en-US" sz="1500"/>
          </a:p>
        </p:txBody>
      </p:sp>
      <p:sp>
        <p:nvSpPr>
          <p:cNvPr id="65" name="TextBox 64"/>
          <p:cNvSpPr txBox="1"/>
          <p:nvPr/>
        </p:nvSpPr>
        <p:spPr>
          <a:xfrm>
            <a:off x="3962400" y="4587102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SUPPORT VECTOR MACHINES</a:t>
            </a:r>
            <a:endParaRPr lang="en-US" sz="1500"/>
          </a:p>
        </p:txBody>
      </p:sp>
      <p:cxnSp>
        <p:nvCxnSpPr>
          <p:cNvPr id="83" name="Straight Arrow Connector 82"/>
          <p:cNvCxnSpPr>
            <a:stCxn id="41" idx="0"/>
            <a:endCxn id="32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Diamond 31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7" name="Parallelogram 36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0" name="Straight Arrow Connector 39"/>
          <p:cNvCxnSpPr>
            <a:stCxn id="32" idx="0"/>
            <a:endCxn id="34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4" idx="3"/>
            <a:endCxn id="37" idx="0"/>
          </p:cNvCxnSpPr>
          <p:nvPr/>
        </p:nvCxnSpPr>
        <p:spPr bwMode="auto">
          <a:xfrm>
            <a:off x="5181601" y="2472383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3962400" y="354905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3962400" y="221683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47" name="Straight Arrow Connector 46"/>
          <p:cNvCxnSpPr>
            <a:stCxn id="32" idx="3"/>
            <a:endCxn id="37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5969000" y="354618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0" name="Oval 4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69000" y="48687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2" name="Straight Arrow Connector 51"/>
          <p:cNvCxnSpPr>
            <a:stCxn id="37" idx="4"/>
            <a:endCxn id="5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003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Menggunakan wavelet daubachies 4</a:t>
            </a:r>
          </a:p>
          <a:p>
            <a:r>
              <a:rPr lang="en-US" smtClean="0"/>
              <a:t>Melakukan filter high pass dan low pass terhadap baris, selanjutnya terhadap kolom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590800"/>
            <a:ext cx="7249318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310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Filter low pass</a:t>
                </a:r>
              </a:p>
              <a:p>
                <a:endParaRPr lang="en-US" sz="200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h</m:t>
                          </m:r>
                        </m:e>
                        <m:sub>
                          <m:r>
                            <a:rPr lang="en-US" i="1"/>
                            <m:t>0</m:t>
                          </m:r>
                        </m:sub>
                      </m:sSub>
                      <m:r>
                        <a:rPr lang="en-US" i="1"/>
                        <m:t> = 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/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h</m:t>
                          </m:r>
                        </m:e>
                        <m:sub>
                          <m:r>
                            <a:rPr lang="en-US" i="1"/>
                            <m:t>1</m:t>
                          </m:r>
                        </m:sub>
                      </m:sSub>
                      <m:r>
                        <a:rPr lang="en-US" i="1"/>
                        <m:t> = 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3+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/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h</m:t>
                          </m:r>
                        </m:e>
                        <m:sub>
                          <m:r>
                            <a:rPr lang="en-US" i="1"/>
                            <m:t>2</m:t>
                          </m:r>
                        </m:sub>
                      </m:sSub>
                      <m:r>
                        <a:rPr lang="en-US" i="1"/>
                        <m:t> = 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3−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/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b="0" i="1"/>
                            <m:t>h</m:t>
                          </m:r>
                        </m:e>
                        <m:sub>
                          <m:r>
                            <a:rPr lang="en-US" b="0" i="1"/>
                            <m:t>3</m:t>
                          </m:r>
                        </m:sub>
                      </m:sSub>
                      <m:r>
                        <a:rPr lang="en-US" b="0" i="1"/>
                        <m:t> = </m:t>
                      </m:r>
                      <m:f>
                        <m:fPr>
                          <m:ctrlPr>
                            <a:rPr lang="en-US" sz="2400" i="1"/>
                          </m:ctrlPr>
                        </m:fPr>
                        <m:num>
                          <m:r>
                            <a:rPr lang="en-US" b="0" i="1"/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sz="2400" i="1"/>
                              </m:ctrlPr>
                            </m:radPr>
                            <m:deg/>
                            <m:e>
                              <m:r>
                                <a:rPr lang="en-US" b="0" i="1"/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b="0" i="1"/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sz="2400" i="1"/>
                              </m:ctrlPr>
                            </m:radPr>
                            <m:deg/>
                            <m:e>
                              <m:r>
                                <a:rPr lang="en-US" b="0" i="1"/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8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Filter high pass</a:t>
                </a:r>
              </a:p>
              <a:p>
                <a:endParaRPr lang="en-US" sz="200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𝑔</m:t>
                          </m:r>
                        </m:e>
                        <m:sub>
                          <m:r>
                            <a:rPr lang="en-US" i="1"/>
                            <m:t>0</m:t>
                          </m:r>
                        </m:sub>
                      </m:sSub>
                      <m:r>
                        <a:rPr lang="en-US" i="1"/>
                        <m:t> = 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/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𝑔</m:t>
                          </m:r>
                        </m:e>
                        <m:sub>
                          <m:r>
                            <a:rPr lang="en-US" i="1"/>
                            <m:t>1</m:t>
                          </m:r>
                        </m:sub>
                      </m:sSub>
                      <m:r>
                        <a:rPr lang="en-US" i="1"/>
                        <m:t> = 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−3+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/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𝑔</m:t>
                          </m:r>
                        </m:e>
                        <m:sub>
                          <m:r>
                            <a:rPr lang="en-US" i="1"/>
                            <m:t>2</m:t>
                          </m:r>
                        </m:sub>
                      </m:sSub>
                      <m:r>
                        <a:rPr lang="en-US" i="1"/>
                        <m:t> = 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3+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/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𝑔</m:t>
                          </m:r>
                        </m:e>
                        <m:sub>
                          <m:r>
                            <a:rPr lang="en-US" i="1"/>
                            <m:t>3</m:t>
                          </m:r>
                        </m:sub>
                      </m:sSub>
                      <m:r>
                        <a:rPr lang="en-US" i="1"/>
                        <m:t> = 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−1−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/>
                            <m:t>4 </m:t>
                          </m:r>
                          <m:rad>
                            <m:radPr>
                              <m:degHide m:val="on"/>
                              <m:ctrlPr>
                                <a:rPr lang="en-US" i="1"/>
                              </m:ctrlPr>
                            </m:radPr>
                            <m:deg/>
                            <m:e>
                              <m:r>
                                <a:rPr lang="en-US" i="1"/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4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EKSTRAKSI FITUR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82347655"/>
                  </p:ext>
                </p:extLst>
              </p:nvPr>
            </p:nvGraphicFramePr>
            <p:xfrm>
              <a:off x="2133600" y="2133600"/>
              <a:ext cx="4695830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</a:tblGrid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.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000000"/>
                                    </a:solidFill>
                                    <a:effectLst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095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rgbClr val="000000"/>
                                        </a:solidFill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82347655"/>
                  </p:ext>
                </p:extLst>
              </p:nvPr>
            </p:nvGraphicFramePr>
            <p:xfrm>
              <a:off x="2133600" y="2133600"/>
              <a:ext cx="4695830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  <a:gridCol w="469583"/>
                  </a:tblGrid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b="-7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100000" b="-6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200000" r="-9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200000" r="-8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200000" r="-7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200000" r="-60129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200000" r="-49359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200000" r="-4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200000" r="-3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200000" r="-20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200000" b="-5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300000" r="-9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300000" r="-8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300000" r="-7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300000" r="-601299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300000" r="-49359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300000" r="-4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300000" r="-3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300000" r="-200000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.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300000" b="-4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400000" r="-9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00000" t="-400000" r="-8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000" t="-400000" r="-7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00000" t="-400000" r="-6012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94872" t="-400000" r="-49359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01299" t="-400000" r="-4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1299" t="-400000" r="-3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01299" t="-400000" r="-2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400000" b="-3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500000" b="-2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600000" b="-1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rgbClr val="000000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01299" t="-700000" b="-2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4" y="2684055"/>
            <a:ext cx="2743200" cy="2057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1312455"/>
            <a:ext cx="1533525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4097746"/>
            <a:ext cx="1533525" cy="22860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 bwMode="auto">
          <a:xfrm flipV="1">
            <a:off x="3471864" y="2455455"/>
            <a:ext cx="1014411" cy="1257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7" idx="3"/>
            <a:endCxn id="9" idx="1"/>
          </p:cNvCxnSpPr>
          <p:nvPr/>
        </p:nvCxnSpPr>
        <p:spPr bwMode="auto">
          <a:xfrm>
            <a:off x="3471864" y="3712755"/>
            <a:ext cx="1004886" cy="15279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1" y="1230017"/>
            <a:ext cx="1533525" cy="11620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08" y="2550705"/>
            <a:ext cx="1533525" cy="116205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8" idx="3"/>
            <a:endCxn id="16" idx="1"/>
          </p:cNvCxnSpPr>
          <p:nvPr/>
        </p:nvCxnSpPr>
        <p:spPr bwMode="auto">
          <a:xfrm flipV="1">
            <a:off x="6019800" y="1811042"/>
            <a:ext cx="1014411" cy="6444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3"/>
            <a:endCxn id="17" idx="1"/>
          </p:cNvCxnSpPr>
          <p:nvPr/>
        </p:nvCxnSpPr>
        <p:spPr bwMode="auto">
          <a:xfrm>
            <a:off x="6019800" y="2455455"/>
            <a:ext cx="1001708" cy="67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31" y="4097746"/>
            <a:ext cx="1533525" cy="11620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31" y="5418434"/>
            <a:ext cx="1533525" cy="116205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9" idx="3"/>
            <a:endCxn id="24" idx="1"/>
          </p:cNvCxnSpPr>
          <p:nvPr/>
        </p:nvCxnSpPr>
        <p:spPr bwMode="auto">
          <a:xfrm flipV="1">
            <a:off x="6010275" y="4678771"/>
            <a:ext cx="1084256" cy="5619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9" idx="3"/>
            <a:endCxn id="25" idx="1"/>
          </p:cNvCxnSpPr>
          <p:nvPr/>
        </p:nvCxnSpPr>
        <p:spPr bwMode="auto">
          <a:xfrm>
            <a:off x="6010275" y="5240746"/>
            <a:ext cx="1084256" cy="75871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307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/>
                  <a:t>Citra yang dilakukan wavelet sebanyak </a:t>
                </a:r>
                <a:r>
                  <a:rPr lang="en-US" sz="2000"/>
                  <a:t>10 </a:t>
                </a:r>
                <a:r>
                  <a:rPr lang="en-US" sz="2000" smtClean="0"/>
                  <a:t>buah, yaitu frame yang sedang diproses dan 9 citra sebelumnya secara berututan</a:t>
                </a:r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List piksel yang lolos tahap preprocessing akan dihitung nilai wavelet koordinat piksel tersebut menggunakan persamaan. </a:t>
                </a:r>
              </a:p>
              <a:p>
                <a:pPr marL="457200" lvl="1" indent="0" algn="just">
                  <a:buNone/>
                </a:pPr>
                <a:endParaRPr lang="en-US" sz="2000" i="1" smtClean="0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/>
                          </m:ctrlPr>
                        </m:sSubPr>
                        <m:e>
                          <m:r>
                            <a:rPr lang="en-US" sz="2000" i="1"/>
                            <m:t>𝑀</m:t>
                          </m:r>
                        </m:e>
                        <m:sub>
                          <m:r>
                            <a:rPr lang="en-US" sz="2000" i="1"/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/>
                          </m:ctrlPr>
                        </m:dPr>
                        <m:e>
                          <m:r>
                            <a:rPr lang="en-US" sz="2000" i="1"/>
                            <m:t>𝑥</m:t>
                          </m:r>
                          <m:r>
                            <a:rPr lang="en-US" sz="2000" i="1"/>
                            <m:t>,</m:t>
                          </m:r>
                          <m:r>
                            <a:rPr lang="en-US" sz="2000" i="1"/>
                            <m:t>𝑦</m:t>
                          </m:r>
                        </m:e>
                      </m:d>
                      <m:r>
                        <a:rPr lang="en-US" sz="2000" i="1"/>
                        <m:t>=</m:t>
                      </m:r>
                      <m:sSup>
                        <m:sSupPr>
                          <m:ctrlPr>
                            <a:rPr lang="en-US" sz="2000" i="1"/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/>
                                  </m:ctrlPr>
                                </m:sSubPr>
                                <m:e>
                                  <m:r>
                                    <a:rPr lang="en-US" sz="2000" i="1"/>
                                    <m:t>𝐿𝐻</m:t>
                                  </m:r>
                                </m:e>
                                <m:sub>
                                  <m:r>
                                    <a:rPr lang="en-US" sz="2000" i="1"/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/>
                                  </m:ctrlPr>
                                </m:dPr>
                                <m:e>
                                  <m:r>
                                    <a:rPr lang="en-US" sz="2000" i="1"/>
                                    <m:t>𝑥</m:t>
                                  </m:r>
                                  <m:r>
                                    <a:rPr lang="en-US" sz="2000" i="1"/>
                                    <m:t>,</m:t>
                                  </m:r>
                                  <m:r>
                                    <a:rPr lang="en-US" sz="2000" i="1"/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i="1"/>
                            <m:t>2</m:t>
                          </m:r>
                        </m:sup>
                      </m:sSup>
                      <m:r>
                        <a:rPr lang="en-US" sz="2000" i="1"/>
                        <m:t>+</m:t>
                      </m:r>
                      <m:sSup>
                        <m:sSupPr>
                          <m:ctrlPr>
                            <a:rPr lang="en-US" sz="2000" i="1"/>
                          </m:ctrlPr>
                        </m:sSupPr>
                        <m:e>
                          <m:r>
                            <a:rPr lang="en-US" sz="2000" i="1"/>
                            <m:t>|</m:t>
                          </m:r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𝐻𝐿</m:t>
                              </m:r>
                            </m:e>
                            <m:sub>
                              <m:r>
                                <a:rPr lang="en-US" sz="2000" i="1"/>
                                <m:t>𝑛</m:t>
                              </m:r>
                            </m:sub>
                          </m:sSub>
                          <m:r>
                            <a:rPr lang="en-US" sz="2000" i="1"/>
                            <m:t>(</m:t>
                          </m:r>
                          <m:r>
                            <a:rPr lang="en-US" sz="2000" i="1"/>
                            <m:t>𝑥</m:t>
                          </m:r>
                          <m:r>
                            <a:rPr lang="en-US" sz="2000" i="1"/>
                            <m:t>,</m:t>
                          </m:r>
                          <m:r>
                            <a:rPr lang="en-US" sz="2000" i="1"/>
                            <m:t>𝑦</m:t>
                          </m:r>
                          <m:r>
                            <a:rPr lang="en-US" sz="2000" i="1"/>
                            <m:t>)|</m:t>
                          </m:r>
                        </m:e>
                        <m:sup>
                          <m:r>
                            <a:rPr lang="en-US" sz="2000" i="1"/>
                            <m:t>2</m:t>
                          </m:r>
                        </m:sup>
                      </m:sSup>
                      <m:r>
                        <a:rPr lang="en-US" sz="2000" i="1"/>
                        <m:t>+</m:t>
                      </m:r>
                      <m:sSup>
                        <m:sSupPr>
                          <m:ctrlPr>
                            <a:rPr lang="en-US" sz="2000" i="1"/>
                          </m:ctrlPr>
                        </m:sSupPr>
                        <m:e>
                          <m:r>
                            <a:rPr lang="en-US" sz="2000" i="1"/>
                            <m:t>|</m:t>
                          </m:r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𝐻𝐻</m:t>
                              </m:r>
                            </m:e>
                            <m:sub>
                              <m:r>
                                <a:rPr lang="en-US" sz="2000" i="1"/>
                                <m:t>𝑛</m:t>
                              </m:r>
                            </m:sub>
                          </m:sSub>
                          <m:r>
                            <a:rPr lang="en-US" sz="2000" i="1"/>
                            <m:t>(</m:t>
                          </m:r>
                          <m:r>
                            <a:rPr lang="en-US" sz="2000" i="1"/>
                            <m:t>𝑥</m:t>
                          </m:r>
                          <m:r>
                            <a:rPr lang="en-US" sz="2000" i="1"/>
                            <m:t>,</m:t>
                          </m:r>
                          <m:r>
                            <a:rPr lang="en-US" sz="2000" i="1"/>
                            <m:t>𝑦</m:t>
                          </m:r>
                          <m:r>
                            <a:rPr lang="en-US" sz="2000" i="1"/>
                            <m:t>)|</m:t>
                          </m:r>
                        </m:e>
                        <m:sup>
                          <m:r>
                            <a:rPr lang="en-US" sz="2000" i="1"/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didapat dari ekstraksi fitur sebanyak sepuluh buah</a:t>
                </a:r>
              </a:p>
              <a:p>
                <a:pPr algn="just"/>
                <a:endParaRPr lang="en-US" sz="2000" smtClean="0"/>
              </a:p>
              <a:p>
                <a:pPr marL="0" indent="0" algn="just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1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Nilai fitur dilakukan normalisasi menggunakan normalisasi min max. </a:t>
                </a:r>
              </a:p>
              <a:p>
                <a:pPr algn="just"/>
                <a:endParaRPr lang="en-US" sz="2000"/>
              </a:p>
              <a:p>
                <a:pPr algn="just"/>
                <a:r>
                  <a:rPr lang="en-US" sz="2000" smtClean="0"/>
                  <a:t>Nilai min &amp; max didapatkan dari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min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smtClean="0"/>
                  <a:t> max setiap frame</a:t>
                </a:r>
              </a:p>
              <a:p>
                <a:pPr algn="just"/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 smtClean="0"/>
              </a:p>
              <a:p>
                <a:pPr algn="just"/>
                <a:r>
                  <a:rPr lang="en-US" sz="2000" smtClean="0"/>
                  <a:t>Nilai fitur disorting secara ascending</a:t>
                </a:r>
              </a:p>
              <a:p>
                <a:pPr marL="0" indent="0" algn="just">
                  <a:buNone/>
                </a:pPr>
                <a:endParaRPr lang="en-US" sz="2000"/>
              </a:p>
              <a:p>
                <a:pPr marL="0" indent="0" algn="just">
                  <a:buNone/>
                </a:pPr>
                <a:endParaRPr lang="en-US" sz="2000" smtClean="0"/>
              </a:p>
              <a:p>
                <a:pPr marL="0" indent="0" algn="just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27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Klasifikasi untuk melakukan verifikasi terhadap piksel api dari data fitur yang didapatkan</a:t>
            </a:r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9144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Vektor Fitur Training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096000" y="24257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Vektor Fitur Testing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914400" y="422275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Training SVM Model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771900" y="4222750"/>
            <a:ext cx="17907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SVM Model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096000" y="3914775"/>
            <a:ext cx="2438400" cy="122555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Klasifikasi Piksel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/>
              <a:t>b</a:t>
            </a:r>
            <a:r>
              <a:rPr lang="en-US" sz="2000" smtClean="0"/>
              <a:t>erdasarkan SVM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Model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 bwMode="auto">
          <a:xfrm>
            <a:off x="2133600" y="3035300"/>
            <a:ext cx="0" cy="118745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9" idx="3"/>
            <a:endCxn id="10" idx="1"/>
          </p:cNvCxnSpPr>
          <p:nvPr/>
        </p:nvCxnSpPr>
        <p:spPr bwMode="auto">
          <a:xfrm>
            <a:off x="3352800" y="4527550"/>
            <a:ext cx="4191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10" idx="3"/>
            <a:endCxn id="11" idx="1"/>
          </p:cNvCxnSpPr>
          <p:nvPr/>
        </p:nvCxnSpPr>
        <p:spPr bwMode="auto">
          <a:xfrm>
            <a:off x="5562600" y="4527550"/>
            <a:ext cx="533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2"/>
            <a:endCxn id="11" idx="0"/>
          </p:cNvCxnSpPr>
          <p:nvPr/>
        </p:nvCxnSpPr>
        <p:spPr bwMode="auto">
          <a:xfrm>
            <a:off x="7315200" y="3035300"/>
            <a:ext cx="0" cy="8794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2850"/>
            <a:ext cx="1828800" cy="1371600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1" idx="2"/>
            <a:endCxn id="24" idx="3"/>
          </p:cNvCxnSpPr>
          <p:nvPr/>
        </p:nvCxnSpPr>
        <p:spPr bwMode="auto">
          <a:xfrm flipH="1">
            <a:off x="5562600" y="5140325"/>
            <a:ext cx="1752600" cy="56832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07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SVM melakukan klasifikasi dengan cara membuat </a:t>
            </a:r>
            <a:r>
              <a:rPr lang="en-US" sz="2000" i="1" smtClean="0"/>
              <a:t>hyperplane</a:t>
            </a:r>
            <a:r>
              <a:rPr lang="en-US" sz="2000" smtClean="0"/>
              <a:t>. </a:t>
            </a:r>
          </a:p>
          <a:p>
            <a:pPr algn="just"/>
            <a:endParaRPr lang="en-US" sz="2000"/>
          </a:p>
          <a:p>
            <a:pPr algn="just"/>
            <a:r>
              <a:rPr lang="en-US" sz="2000" i="1" smtClean="0"/>
              <a:t>Hyperplane</a:t>
            </a:r>
            <a:r>
              <a:rPr lang="en-US" sz="2000" smtClean="0"/>
              <a:t> adalah garis yang memisahkan dua kelas ( +1 dan -1 )</a:t>
            </a:r>
          </a:p>
          <a:p>
            <a:pPr algn="just"/>
            <a:endParaRPr lang="en-US" sz="2000" i="1"/>
          </a:p>
          <a:p>
            <a:pPr algn="just"/>
            <a:endParaRPr lang="en-US" sz="2000" i="1" smtClean="0"/>
          </a:p>
          <a:p>
            <a:pPr algn="just"/>
            <a:endParaRPr lang="en-US" smtClean="0"/>
          </a:p>
          <a:p>
            <a:pPr algn="just"/>
            <a:endParaRPr lang="en-US"/>
          </a:p>
          <a:p>
            <a:pPr marL="0" indent="0" algn="just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327660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BATASAN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 dirty="0" err="1" smtClean="0"/>
              <a:t>Implementasi</a:t>
            </a:r>
            <a:r>
              <a:rPr lang="en-US" sz="2000" dirty="0" smtClean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err="1"/>
              <a:t>pemrograman</a:t>
            </a:r>
            <a:r>
              <a:rPr lang="en-US" sz="2000"/>
              <a:t> </a:t>
            </a:r>
            <a:r>
              <a:rPr lang="en-US" sz="2000" smtClean="0"/>
              <a:t>Python berbasis desktop</a:t>
            </a:r>
            <a:endParaRPr lang="en-US" sz="2000" dirty="0"/>
          </a:p>
          <a:p>
            <a:pPr lvl="0" algn="just"/>
            <a:endParaRPr lang="en-US" sz="2000" dirty="0" smtClean="0"/>
          </a:p>
          <a:p>
            <a:pPr lvl="0" algn="just"/>
            <a:r>
              <a:rPr lang="en-US" sz="2000" smtClean="0"/>
              <a:t>Jumlah piksel objek api yang dideteksi lebih besar dari 1% dari luas piksel frame</a:t>
            </a:r>
          </a:p>
          <a:p>
            <a:pPr lvl="0" algn="just"/>
            <a:endParaRPr lang="en-US" sz="2000" i="1"/>
          </a:p>
          <a:p>
            <a:pPr lvl="0" algn="just"/>
            <a:r>
              <a:rPr lang="en-US" sz="2000" smtClean="0"/>
              <a:t>Data yang digunakan adalah data video dengan panjang video 6-16 detik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 smtClean="0"/>
              <a:t>Data video memiliki ukuran 240 x 320 piksel dengan </a:t>
            </a:r>
            <a:r>
              <a:rPr lang="en-US" sz="2000" i="1" smtClean="0"/>
              <a:t>channel</a:t>
            </a:r>
            <a:r>
              <a:rPr lang="en-US" sz="2000" smtClean="0"/>
              <a:t> R,G,B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C9AE96EB-485D-4442-834F-F666B27284FA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3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2000" smtClean="0"/>
                  <a:t>Mencari </a:t>
                </a:r>
                <a:r>
                  <a:rPr lang="en-US" sz="2000" i="1" smtClean="0"/>
                  <a:t>hyperplane</a:t>
                </a:r>
                <a:r>
                  <a:rPr lang="en-US" sz="2000" smtClean="0"/>
                  <a:t> yang optimal dilakukan dengan persamaan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/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/>
                              </m:ctrlPr>
                            </m:fPr>
                            <m:num>
                              <m:r>
                                <a:rPr lang="en-US" sz="2000" i="1"/>
                                <m:t>1</m:t>
                              </m:r>
                            </m:num>
                            <m:den>
                              <m:r>
                                <a:rPr lang="en-US" sz="2000" i="1"/>
                                <m:t>2</m:t>
                              </m:r>
                            </m:den>
                          </m:f>
                          <m:r>
                            <a:rPr lang="en-US" sz="2000" i="1"/>
                            <m:t> </m:t>
                          </m:r>
                          <m:sSup>
                            <m:sSupPr>
                              <m:ctrlPr>
                                <a:rPr lang="en-US" sz="2000" i="1"/>
                              </m:ctrlPr>
                            </m:sSupPr>
                            <m:e>
                              <m:r>
                                <a:rPr lang="en-US" sz="2000" i="1"/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/>
                                  </m:ctrlPr>
                                </m:dPr>
                                <m:e>
                                  <m:r>
                                    <a:rPr lang="en-US" sz="2000" i="1"/>
                                    <m:t>𝑤</m:t>
                                  </m:r>
                                </m:e>
                              </m:d>
                              <m:r>
                                <a:rPr lang="en-US" sz="2000" i="1"/>
                                <m:t>|</m:t>
                              </m:r>
                            </m:e>
                            <m:sup>
                              <m:r>
                                <a:rPr lang="en-US" sz="2000" i="1"/>
                                <m:t>2</m:t>
                              </m:r>
                            </m:sup>
                          </m:sSup>
                          <m:r>
                            <a:rPr lang="en-US" sz="2000" i="1"/>
                            <m:t>+</m:t>
                          </m:r>
                          <m:r>
                            <a:rPr lang="en-US" sz="2000" i="1"/>
                            <m:t>𝐶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/>
                              </m:ctrlPr>
                            </m:naryPr>
                            <m:sub>
                              <m:r>
                                <a:rPr lang="en-US" sz="2000" i="1"/>
                                <m:t>𝑖</m:t>
                              </m:r>
                              <m:r>
                                <a:rPr lang="en-US" sz="2000" i="1"/>
                                <m:t>=1</m:t>
                              </m:r>
                            </m:sub>
                            <m:sup>
                              <m:r>
                                <a:rPr lang="en-US" sz="2000" i="1"/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/>
                                  </m:ctrlPr>
                                </m:sSubPr>
                                <m:e>
                                  <m:r>
                                    <a:rPr lang="en-US" sz="2000" i="1"/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/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000" smtClean="0"/>
              </a:p>
              <a:p>
                <a:pPr algn="just"/>
                <a:endParaRPr lang="en-US" sz="2000"/>
              </a:p>
              <a:p>
                <a:pPr algn="just"/>
                <a:r>
                  <a:rPr lang="en-US" sz="2000" smtClean="0"/>
                  <a:t>Mengubah bentuk diatas kedalam </a:t>
                </a:r>
                <a:r>
                  <a:rPr lang="en-US" sz="2000" i="1" smtClean="0"/>
                  <a:t>dual space</a:t>
                </a:r>
                <a:endParaRPr lang="en-US" sz="200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/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/>
                              </m:ctrlPr>
                            </m:naryPr>
                            <m:sub>
                              <m:r>
                                <a:rPr lang="en-US" sz="2000" i="1"/>
                                <m:t>𝑖</m:t>
                              </m:r>
                              <m:r>
                                <a:rPr lang="en-US" sz="2000" i="1"/>
                                <m:t>=1</m:t>
                              </m:r>
                            </m:sub>
                            <m:sup>
                              <m:r>
                                <a:rPr lang="en-US" sz="2000" i="1"/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/>
                                  </m:ctrlPr>
                                </m:sSubPr>
                                <m:e>
                                  <m:r>
                                    <a:rPr lang="en-US" sz="2000" i="1"/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/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000" i="1"/>
                        <m:t>− </m:t>
                      </m:r>
                      <m:f>
                        <m:fPr>
                          <m:ctrlPr>
                            <a:rPr lang="en-US" sz="2000" i="1"/>
                          </m:ctrlPr>
                        </m:fPr>
                        <m:num>
                          <m:r>
                            <a:rPr lang="en-US" sz="2000" i="1"/>
                            <m:t>1</m:t>
                          </m:r>
                        </m:num>
                        <m:den>
                          <m:r>
                            <a:rPr lang="en-US" sz="2000" i="1"/>
                            <m:t>2</m:t>
                          </m:r>
                        </m:den>
                      </m:f>
                      <m:r>
                        <a:rPr lang="en-US" sz="2000" i="1"/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/>
                          </m:ctrlPr>
                        </m:naryPr>
                        <m:sub>
                          <m:r>
                            <a:rPr lang="en-US" sz="2000" i="1"/>
                            <m:t>𝑖</m:t>
                          </m:r>
                          <m:r>
                            <a:rPr lang="en-US" sz="2000" i="1"/>
                            <m:t>,</m:t>
                          </m:r>
                          <m:r>
                            <a:rPr lang="en-US" sz="2000" i="1"/>
                            <m:t>𝑗</m:t>
                          </m:r>
                          <m:r>
                            <a:rPr lang="en-US" sz="2000" i="1"/>
                            <m:t>=1</m:t>
                          </m:r>
                        </m:sub>
                        <m:sup>
                          <m:r>
                            <a:rPr lang="en-US" sz="2000" i="1"/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𝑦</m:t>
                              </m:r>
                            </m:e>
                            <m:sub>
                              <m:r>
                                <a:rPr lang="en-US" sz="2000" i="1"/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𝑦</m:t>
                              </m:r>
                            </m:e>
                            <m:sub>
                              <m:r>
                                <a:rPr lang="en-US" sz="2000" i="1"/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𝛼</m:t>
                              </m:r>
                            </m:e>
                            <m:sub>
                              <m:r>
                                <a:rPr lang="en-US" sz="2000" i="1"/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𝛼</m:t>
                              </m:r>
                            </m:e>
                            <m:sub>
                              <m:r>
                                <a:rPr lang="en-US" sz="2000" i="1"/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/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/>
                                  </m:ctrlPr>
                                </m:sSubPr>
                                <m:e>
                                  <m:r>
                                    <a:rPr lang="en-US" sz="2000" i="1"/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/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/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𝑥</m:t>
                              </m:r>
                            </m:e>
                            <m:sub>
                              <m:r>
                                <a:rPr lang="en-US" sz="2000" i="1"/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/>
                          </m:ctrlPr>
                        </m:sSubPr>
                        <m:e>
                          <m:r>
                            <a:rPr lang="en-US" sz="2000" i="1"/>
                            <m:t>𝛼</m:t>
                          </m:r>
                        </m:e>
                        <m:sub>
                          <m:r>
                            <a:rPr lang="en-US" sz="2000" i="1"/>
                            <m:t>𝑖</m:t>
                          </m:r>
                        </m:sub>
                      </m:sSub>
                      <m:r>
                        <a:rPr lang="en-US" sz="2000" i="1"/>
                        <m:t> ≥0 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/>
                          </m:ctrlPr>
                        </m:naryPr>
                        <m:sub>
                          <m:r>
                            <a:rPr lang="en-US" sz="2000" i="1"/>
                            <m:t>𝑖</m:t>
                          </m:r>
                          <m:r>
                            <a:rPr lang="en-US" sz="2000" i="1"/>
                            <m:t>=1</m:t>
                          </m:r>
                        </m:sub>
                        <m:sup>
                          <m:r>
                            <a:rPr lang="en-US" sz="2000" i="1"/>
                            <m:t> </m:t>
                          </m:r>
                          <m:r>
                            <a:rPr lang="en-US" sz="2000" i="1"/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𝛼</m:t>
                              </m:r>
                            </m:e>
                            <m:sub>
                              <m:r>
                                <a:rPr lang="en-US" sz="2000" i="1"/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/>
                              </m:ctrlPr>
                            </m:sSubPr>
                            <m:e>
                              <m:r>
                                <a:rPr lang="en-US" sz="2000" i="1"/>
                                <m:t>𝑦</m:t>
                              </m:r>
                            </m:e>
                            <m:sub>
                              <m:r>
                                <a:rPr lang="en-US" sz="2000" i="1"/>
                                <m:t>𝑖</m:t>
                              </m:r>
                            </m:sub>
                          </m:sSub>
                          <m:r>
                            <a:rPr lang="en-US" sz="2000" i="1"/>
                            <m:t> </m:t>
                          </m:r>
                        </m:e>
                      </m:nary>
                      <m:r>
                        <a:rPr lang="en-US" sz="2000" i="1"/>
                        <m:t>=0</m:t>
                      </m:r>
                    </m:oMath>
                  </m:oMathPara>
                </a14:m>
                <a:endParaRPr lang="en-US" sz="200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3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smtClean="0"/>
              <a:t>SVM pada dasarnya adalah sebuah model klasifikasi linear, namun bisa digunakan untuk melakukan klasifikasi non-linear menggunakan </a:t>
            </a:r>
            <a:r>
              <a:rPr lang="en-US" sz="2000" i="1" smtClean="0"/>
              <a:t>kernel trick</a:t>
            </a:r>
            <a:r>
              <a:rPr lang="en-US" sz="2000" smtClean="0"/>
              <a:t>.</a:t>
            </a:r>
          </a:p>
          <a:p>
            <a:pPr algn="just"/>
            <a:r>
              <a:rPr lang="en-US" sz="2000" i="1" smtClean="0"/>
              <a:t>Kernel trick</a:t>
            </a:r>
            <a:r>
              <a:rPr lang="en-US" sz="2000" smtClean="0"/>
              <a:t> dilakukan dengan cara melakukan transformasi ruang data asli menjadi ruang data dengan dimensi lebih tinggi</a:t>
            </a:r>
            <a:endParaRPr lang="en-US" sz="2000" i="1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498671"/>
                  </p:ext>
                </p:extLst>
              </p:nvPr>
            </p:nvGraphicFramePr>
            <p:xfrm>
              <a:off x="1600200" y="3962400"/>
              <a:ext cx="6096000" cy="14523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+1)</m:t>
                                    </m:r>
                                  </m:e>
                                  <m:sup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|</m:t>
                                            </m:r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18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|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498671"/>
                  </p:ext>
                </p:extLst>
              </p:nvPr>
            </p:nvGraphicFramePr>
            <p:xfrm>
              <a:off x="1600200" y="3962400"/>
              <a:ext cx="6096000" cy="14523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Nama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Inner Product Kernel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85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Polynomial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00" t="-101515" r="-400" b="-172727"/>
                          </a:stretch>
                        </a:blipFill>
                      </a:tcPr>
                    </a:tc>
                  </a:tr>
                  <a:tr h="6829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solidFill>
                                <a:srgbClr val="000000"/>
                              </a:solidFill>
                            </a:rPr>
                            <a:t>RBF</a:t>
                          </a:r>
                          <a:endParaRPr lang="en-US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400" t="-118750" r="-400" b="-178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329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MENANDAI REGION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Piksel-piksel yang lolos verifikasi akan ditandari sebagai piksel api.</a:t>
                </a:r>
              </a:p>
              <a:p>
                <a:r>
                  <a:rPr lang="en-US" sz="2000" smtClean="0"/>
                  <a:t>Digunakan titik ekstrim piksel api, yaitu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smtClean="0"/>
              </a:p>
              <a:p>
                <a:endParaRPr lang="en-US" smtClean="0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432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675482" y="1511117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7882" y="191468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cxnSp>
        <p:nvCxnSpPr>
          <p:cNvPr id="8" name="Straight Arrow Connector 7"/>
          <p:cNvCxnSpPr>
            <a:stCxn id="33" idx="6"/>
            <a:endCxn id="28" idx="1"/>
          </p:cNvCxnSpPr>
          <p:nvPr/>
        </p:nvCxnSpPr>
        <p:spPr bwMode="auto">
          <a:xfrm>
            <a:off x="1894682" y="2076267"/>
            <a:ext cx="518318" cy="6250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15545"/>
            <a:ext cx="1828800" cy="1371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37" y="486506"/>
            <a:ext cx="1828800" cy="13716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33" idx="6"/>
            <a:endCxn id="30" idx="1"/>
          </p:cNvCxnSpPr>
          <p:nvPr/>
        </p:nvCxnSpPr>
        <p:spPr bwMode="auto">
          <a:xfrm flipV="1">
            <a:off x="1894682" y="1172306"/>
            <a:ext cx="526255" cy="9039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273050"/>
            <a:ext cx="1533525" cy="11620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273050"/>
            <a:ext cx="1533525" cy="11620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66667"/>
            <a:ext cx="1533525" cy="11620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5" y="1466667"/>
            <a:ext cx="1533525" cy="116205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 bwMode="auto">
          <a:xfrm>
            <a:off x="630635" y="4478684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3035" y="4882251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17" name="Straight Arrow Connector 16"/>
          <p:cNvCxnSpPr>
            <a:stCxn id="30" idx="3"/>
          </p:cNvCxnSpPr>
          <p:nvPr/>
        </p:nvCxnSpPr>
        <p:spPr bwMode="auto">
          <a:xfrm>
            <a:off x="4249737" y="1172306"/>
            <a:ext cx="85566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ounded Rectangle 46"/>
          <p:cNvSpPr/>
          <p:nvPr/>
        </p:nvSpPr>
        <p:spPr bwMode="auto">
          <a:xfrm>
            <a:off x="5791200" y="3100754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Ekstraksi Fitur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49" name="Straight Arrow Connector 48"/>
          <p:cNvCxnSpPr>
            <a:stCxn id="28" idx="3"/>
            <a:endCxn id="47" idx="1"/>
          </p:cNvCxnSpPr>
          <p:nvPr/>
        </p:nvCxnSpPr>
        <p:spPr bwMode="auto">
          <a:xfrm>
            <a:off x="4241800" y="2701345"/>
            <a:ext cx="1549400" cy="7042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endCxn id="47" idx="0"/>
          </p:cNvCxnSpPr>
          <p:nvPr/>
        </p:nvCxnSpPr>
        <p:spPr bwMode="auto">
          <a:xfrm>
            <a:off x="7010400" y="2701345"/>
            <a:ext cx="0" cy="39940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/>
          <p:cNvSpPr txBox="1"/>
          <p:nvPr/>
        </p:nvSpPr>
        <p:spPr>
          <a:xfrm>
            <a:off x="1888331" y="344786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DATA MASUKAN</a:t>
            </a:r>
            <a:endParaRPr lang="en-US" sz="2000"/>
          </a:p>
        </p:txBody>
      </p:sp>
      <p:sp>
        <p:nvSpPr>
          <p:cNvPr id="56" name="TextBox 55"/>
          <p:cNvSpPr txBox="1"/>
          <p:nvPr/>
        </p:nvSpPr>
        <p:spPr>
          <a:xfrm>
            <a:off x="6629400" y="2641417"/>
            <a:ext cx="2878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WAVELET</a:t>
            </a:r>
            <a:endParaRPr lang="en-US" sz="2000"/>
          </a:p>
        </p:txBody>
      </p:sp>
      <p:sp>
        <p:nvSpPr>
          <p:cNvPr id="58" name="Rounded Rectangle 57"/>
          <p:cNvSpPr/>
          <p:nvPr/>
        </p:nvSpPr>
        <p:spPr bwMode="auto">
          <a:xfrm>
            <a:off x="5791200" y="4724400"/>
            <a:ext cx="24384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SVM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59" name="Straight Arrow Connector 58"/>
          <p:cNvCxnSpPr>
            <a:stCxn id="47" idx="2"/>
            <a:endCxn id="58" idx="0"/>
          </p:cNvCxnSpPr>
          <p:nvPr/>
        </p:nvCxnSpPr>
        <p:spPr bwMode="auto">
          <a:xfrm>
            <a:off x="7010400" y="3710354"/>
            <a:ext cx="0" cy="101404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10780"/>
            <a:ext cx="2743200" cy="2057400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stCxn id="58" idx="1"/>
            <a:endCxn id="63" idx="3"/>
          </p:cNvCxnSpPr>
          <p:nvPr/>
        </p:nvCxnSpPr>
        <p:spPr bwMode="auto">
          <a:xfrm flipH="1">
            <a:off x="5105400" y="5029200"/>
            <a:ext cx="685800" cy="1028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/>
          <p:cNvCxnSpPr>
            <a:stCxn id="63" idx="1"/>
            <a:endCxn id="39" idx="6"/>
          </p:cNvCxnSpPr>
          <p:nvPr/>
        </p:nvCxnSpPr>
        <p:spPr bwMode="auto">
          <a:xfrm flipH="1">
            <a:off x="1849835" y="5039480"/>
            <a:ext cx="512365" cy="435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2355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54</a:t>
            </a:fld>
            <a:endParaRPr lang="en-US" altLang="en-US"/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</a:t>
            </a:r>
            <a:r>
              <a:rPr lang="en-US" sz="2000"/>
              <a:t>&amp; </a:t>
            </a:r>
            <a:r>
              <a:rPr lang="en-US" sz="2000" smtClean="0"/>
              <a:t>SARAN</a:t>
            </a:r>
            <a:endParaRPr lang="en-US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43201" y="2746099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RANCANGAN &amp; IMPLEMENTASI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55899" y="3673244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SKENARIO UJI COBA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YANG DIGUNAKAN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pic>
        <p:nvPicPr>
          <p:cNvPr id="30" name="Content Placeholder 29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4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5"/>
          <a:stretch>
            <a:fillRect/>
          </a:stretch>
        </p:blipFill>
        <p:spPr>
          <a:xfrm>
            <a:off x="683023" y="3585844"/>
            <a:ext cx="2286000" cy="182880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6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7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</a:t>
                </a:r>
                <a:r>
                  <a:rPr lang="en-US" sz="2000" i="1" smtClean="0"/>
                  <a:t>Threshold </a:t>
                </a:r>
                <a:r>
                  <a:rPr lang="en-US" sz="2000" smtClean="0"/>
                  <a:t>warna piksel api</a:t>
                </a:r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-7</a:t>
                </a:r>
                <a:endParaRPr lang="en-US" sz="2000"/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-8</a:t>
                </a:r>
                <a:endParaRPr lang="en-US" sz="2000"/>
              </a:p>
              <a:p>
                <a:pPr lvl="1"/>
                <a:r>
                  <a:rPr lang="en-US" sz="2000" smtClean="0"/>
                  <a:t>5 </a:t>
                </a:r>
                <a:r>
                  <a:rPr lang="en-US" sz="2000"/>
                  <a:t>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/>
              </a:p>
              <a:p>
                <a:pPr lvl="1"/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000" b="0" smtClean="0"/>
              </a:p>
              <a:p>
                <a:r>
                  <a:rPr lang="en-US" sz="2000" smtClean="0"/>
                  <a:t>Kernel = RBF</a:t>
                </a:r>
                <a:endParaRPr lang="en-US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0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94780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78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046664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21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05710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88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BATASAN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000"/>
              <a:t>Warna api yang didefinisikan adalah </a:t>
            </a:r>
            <a:r>
              <a:rPr lang="en-US" sz="2000" i="1"/>
              <a:t>range </a:t>
            </a:r>
            <a:r>
              <a:rPr lang="en-US" sz="2000"/>
              <a:t>warna kuning hingga </a:t>
            </a:r>
            <a:r>
              <a:rPr lang="en-US" sz="2000" smtClean="0"/>
              <a:t>merah</a:t>
            </a:r>
          </a:p>
          <a:p>
            <a:pPr lvl="0" algn="just"/>
            <a:endParaRPr lang="en-US" sz="2000"/>
          </a:p>
          <a:p>
            <a:pPr lvl="0" algn="just"/>
            <a:r>
              <a:rPr lang="en-US" sz="2000"/>
              <a:t>Pergerakan dari kamera tidak terlalu besar</a:t>
            </a:r>
          </a:p>
          <a:p>
            <a:pPr marL="0" lvl="0" indent="0" algn="just">
              <a:buNone/>
            </a:pPr>
            <a:endParaRPr lang="en-US" sz="2000"/>
          </a:p>
          <a:p>
            <a:pPr lvl="0" algn="just"/>
            <a:r>
              <a:rPr lang="en-US" sz="2000"/>
              <a:t>Pantulan objek api termasuk kedalam objek </a:t>
            </a:r>
            <a:r>
              <a:rPr lang="en-US" sz="2000" smtClean="0"/>
              <a:t>api</a:t>
            </a:r>
            <a:endParaRPr lang="en-US" sz="2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C9AE96EB-485D-4442-834F-F666B27284FA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7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52745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96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Akurasi terbaik yang didapatkan ketika </a:t>
            </a:r>
            <a:r>
              <a:rPr lang="en-US" sz="2000" i="1" smtClean="0"/>
              <a:t>threshold = </a:t>
            </a:r>
            <a:r>
              <a:rPr lang="en-US" sz="2000"/>
              <a:t>5 </a:t>
            </a:r>
            <a:r>
              <a:rPr lang="en-US" sz="2000"/>
              <a:t>x </a:t>
            </a:r>
            <a:r>
              <a:rPr lang="en-US" sz="2000" smtClean="0"/>
              <a:t>10</a:t>
            </a:r>
            <a:r>
              <a:rPr lang="en-US" sz="2000" baseline="30000" smtClean="0"/>
              <a:t>-9</a:t>
            </a:r>
            <a:endParaRPr lang="en-US" sz="200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042656"/>
              </p:ext>
            </p:extLst>
          </p:nvPr>
        </p:nvGraphicFramePr>
        <p:xfrm>
          <a:off x="1079500" y="2882900"/>
          <a:ext cx="7315200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smtClean="0">
                          <a:solidFill>
                            <a:srgbClr val="000000"/>
                          </a:solidFill>
                        </a:rPr>
                        <a:t>Threshold</a:t>
                      </a:r>
                      <a:endParaRPr lang="en-US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-7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24.61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-8</a:t>
                      </a:r>
                      <a:endParaRPr lang="en-US" sz="2000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93.96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5 x 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  <a:endParaRPr lang="en-US" sz="200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en-US" sz="2000" baseline="30000" smtClean="0">
                          <a:solidFill>
                            <a:srgbClr val="000000"/>
                          </a:solidFill>
                        </a:rPr>
                        <a:t>-9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95.56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1.58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29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i="1" smtClean="0"/>
                  <a:t> </a:t>
                </a:r>
                <a:r>
                  <a:rPr lang="en-US" sz="2000" smtClean="0"/>
                  <a:t>pada klasifikasi</a:t>
                </a:r>
              </a:p>
              <a:p>
                <a:pPr lvl="1"/>
                <a:r>
                  <a:rPr lang="en-US" sz="2000" smtClean="0"/>
                  <a:t>1</a:t>
                </a:r>
              </a:p>
              <a:p>
                <a:pPr lvl="1"/>
                <a:r>
                  <a:rPr lang="en-US" sz="2000" smtClean="0"/>
                  <a:t>3.5</a:t>
                </a:r>
              </a:p>
              <a:p>
                <a:pPr lvl="1"/>
                <a:r>
                  <a:rPr lang="en-US" sz="2000" smtClean="0"/>
                  <a:t>5</a:t>
                </a:r>
              </a:p>
              <a:p>
                <a:pPr lvl="1"/>
                <a:r>
                  <a:rPr lang="en-US" sz="2000" smtClean="0"/>
                  <a:t>7</a:t>
                </a:r>
                <a:endParaRPr lang="en-US" sz="2000" baseline="30000"/>
              </a:p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i="1" smtClean="0"/>
                  <a:t>Threshold </a:t>
                </a:r>
                <a:r>
                  <a:rPr lang="en-US" sz="2000" smtClean="0"/>
                  <a:t>=  </a:t>
                </a:r>
                <a:r>
                  <a:rPr lang="en-US" sz="2000"/>
                  <a:t>5 </a:t>
                </a:r>
                <a:r>
                  <a:rPr lang="en-US" sz="2000"/>
                  <a:t>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 b="0" i="1" smtClean="0"/>
              </a:p>
              <a:p>
                <a:r>
                  <a:rPr lang="en-US" sz="2000" smtClean="0"/>
                  <a:t>Kernel = RBF</a:t>
                </a:r>
                <a:endParaRPr lang="en-US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341077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49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75203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08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37053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687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322629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92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smtClean="0"/>
                  <a:t>Akurasi terbaik yang didapatkan ketika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mtClean="0"/>
                  <a:t> </a:t>
                </a:r>
                <a:r>
                  <a:rPr lang="en-US" sz="2000" smtClean="0"/>
                  <a:t>= 7</a:t>
                </a:r>
                <a:endParaRPr lang="en-US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553768"/>
                  </p:ext>
                </p:extLst>
              </p:nvPr>
            </p:nvGraphicFramePr>
            <p:xfrm>
              <a:off x="1079500" y="2882900"/>
              <a:ext cx="7315200" cy="195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8800"/>
                    <a:gridCol w="1828800"/>
                    <a:gridCol w="1828800"/>
                    <a:gridCol w="1828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1800" smtClean="0">
                              <a:solidFill>
                                <a:srgbClr val="000000"/>
                              </a:solidFill>
                            </a:rPr>
                            <a:t> </a:t>
                          </a:r>
                          <a:endParaRPr lang="en-US" b="0" i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True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False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Missing Rate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95.13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4.42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3.5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95.79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95.87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  <a:endParaRPr lang="en-US" sz="2000" baseline="3000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95.96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553768"/>
                  </p:ext>
                </p:extLst>
              </p:nvPr>
            </p:nvGraphicFramePr>
            <p:xfrm>
              <a:off x="1079500" y="2882900"/>
              <a:ext cx="7315200" cy="195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8800"/>
                    <a:gridCol w="1828800"/>
                    <a:gridCol w="1828800"/>
                    <a:gridCol w="1828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33" t="-9836" r="-301000" b="-4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True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False Positif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>
                              <a:solidFill>
                                <a:srgbClr val="000000"/>
                              </a:solidFill>
                            </a:rPr>
                            <a:t>Missing Rate (%)</a:t>
                          </a:r>
                          <a:endParaRPr lang="en-US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95.13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4.42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3.5</a:t>
                          </a:r>
                          <a:endParaRPr lang="en-US" sz="2000" b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95.79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95.87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3.64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smtClean="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  <a:endParaRPr lang="en-US" sz="2000" baseline="30000" smtClean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95.96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id-ID" sz="200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3.56</a:t>
                          </a:r>
                          <a:endParaRPr lang="en-US" sz="20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255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smtClean="0"/>
                  <a:t>Variasi Kernel pada klasifikasi</a:t>
                </a:r>
              </a:p>
              <a:p>
                <a:pPr lvl="1"/>
                <a:r>
                  <a:rPr lang="en-US" sz="2000" i="1" smtClean="0"/>
                  <a:t>Polynomial 2</a:t>
                </a:r>
              </a:p>
              <a:p>
                <a:pPr lvl="1"/>
                <a:r>
                  <a:rPr lang="en-US" sz="2000" i="1" smtClean="0"/>
                  <a:t>Polynomial 3</a:t>
                </a:r>
              </a:p>
              <a:p>
                <a:pPr lvl="1"/>
                <a:r>
                  <a:rPr lang="en-US" sz="2000" smtClean="0"/>
                  <a:t>RBF</a:t>
                </a:r>
                <a:endParaRPr lang="en-US" sz="2000" baseline="30000"/>
              </a:p>
              <a:p>
                <a:pPr marL="342900" lvl="1" indent="-342900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sz="2000" i="1" smtClean="0"/>
                  <a:t>Threshold </a:t>
                </a:r>
                <a:r>
                  <a:rPr lang="en-US" sz="2000" smtClean="0"/>
                  <a:t>=  </a:t>
                </a:r>
                <a:r>
                  <a:rPr lang="en-US" sz="2000"/>
                  <a:t>5 </a:t>
                </a:r>
                <a:r>
                  <a:rPr lang="en-US" sz="2000"/>
                  <a:t>x </a:t>
                </a:r>
                <a:r>
                  <a:rPr lang="en-US" sz="2000" smtClean="0"/>
                  <a:t>10</a:t>
                </a:r>
                <a:r>
                  <a:rPr lang="en-US" sz="2000" baseline="30000" smtClean="0"/>
                  <a:t>-9</a:t>
                </a:r>
                <a:endParaRPr lang="en-US" sz="2000" b="0" i="1" smtClean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mtClean="0"/>
                  <a:t> = 5</a:t>
                </a:r>
                <a:endParaRPr lang="en-US" sz="20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46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95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/>
              <a:t>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02012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404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TUJUAN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smtClean="0"/>
              <a:t>Merancang dan membangun perangkat lunak deteksi api menggunakan data video secara </a:t>
            </a:r>
            <a:r>
              <a:rPr lang="en-US" sz="2000" i="1" smtClean="0"/>
              <a:t>real time</a:t>
            </a:r>
            <a:endParaRPr lang="en-US" sz="20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D1E13776-9E5E-4F54-90DD-FDDB3056A7F0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16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/>
              <a:t>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566180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43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/>
              <a:t>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970818"/>
              </p:ext>
            </p:extLst>
          </p:nvPr>
        </p:nvGraphicFramePr>
        <p:xfrm>
          <a:off x="685800" y="1600200"/>
          <a:ext cx="7924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45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SKENARIO </a:t>
            </a:r>
            <a:r>
              <a:rPr lang="en-US" smtClean="0"/>
              <a:t>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Akurasi terbaik yang didapatkan ketika Kernel yang digunakan adalah RBF</a:t>
            </a:r>
            <a:endParaRPr lang="en-US" sz="200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12188"/>
              </p:ext>
            </p:extLst>
          </p:nvPr>
        </p:nvGraphicFramePr>
        <p:xfrm>
          <a:off x="1079500" y="2882900"/>
          <a:ext cx="73152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smtClean="0">
                          <a:solidFill>
                            <a:srgbClr val="000000"/>
                          </a:solidFill>
                        </a:rPr>
                        <a:t>Kernel</a:t>
                      </a:r>
                      <a:endParaRPr lang="en-US" b="0" i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True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False Positif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smtClean="0">
                          <a:solidFill>
                            <a:srgbClr val="000000"/>
                          </a:solidFill>
                        </a:rPr>
                        <a:t>Missing Rate (%)</a:t>
                      </a:r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smtClean="0">
                          <a:solidFill>
                            <a:srgbClr val="000000"/>
                          </a:solidFill>
                        </a:rPr>
                        <a:t>Polynomial</a:t>
                      </a:r>
                      <a:r>
                        <a:rPr lang="en-US" sz="2000" b="0" i="1" baseline="0" smtClean="0">
                          <a:solidFill>
                            <a:srgbClr val="000000"/>
                          </a:solidFill>
                        </a:rPr>
                        <a:t> 2</a:t>
                      </a:r>
                      <a:endParaRPr lang="en-US" sz="2000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87.93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11.12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1" smtClean="0">
                          <a:solidFill>
                            <a:srgbClr val="000000"/>
                          </a:solidFill>
                        </a:rPr>
                        <a:t>Polynomial</a:t>
                      </a:r>
                      <a:r>
                        <a:rPr lang="en-US" sz="2000" b="0" i="1" baseline="0" smtClean="0">
                          <a:solidFill>
                            <a:srgbClr val="000000"/>
                          </a:solidFill>
                        </a:rPr>
                        <a:t> 3</a:t>
                      </a:r>
                      <a:endParaRPr lang="en-US" sz="2000" b="0" i="1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58.03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41.97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>
                          <a:solidFill>
                            <a:srgbClr val="000000"/>
                          </a:solidFill>
                        </a:rPr>
                        <a:t>RBF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95.87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5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73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43201" y="2746099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RANCANGAN &amp; IMPLEMENTASI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43200" y="4572000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1" y="367324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5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Metode </a:t>
            </a:r>
            <a:r>
              <a:rPr lang="en-US" sz="2000"/>
              <a:t>deteksi api menggunakan gaussian mixture model mendeteksi piksel-piksel yang bergerak dengan baik.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 smtClean="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Deteksi </a:t>
            </a:r>
            <a:r>
              <a:rPr lang="en-US" sz="2000"/>
              <a:t>warna menyaring piksel-piksel yang tidak masuk kedalam range warna api dapat menyaring piksel-piksel yang tidak termasuk piksel api dengan baik.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 smtClean="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 smtClean="0"/>
              <a:t>Metode </a:t>
            </a:r>
            <a:r>
              <a:rPr lang="en-US" sz="2000"/>
              <a:t>perhitungan luasan region dapat menghilangkan noise atau objek-objek kecil yang mempengaruhi hasil dari klasifikasi.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056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KESIMPULAN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/>
              <a:t>Penggunaan kernel pada klasifikasi mempengaruhi hasil dari verifikasi </a:t>
            </a:r>
            <a:r>
              <a:rPr lang="en-US" sz="2000"/>
              <a:t>piksel</a:t>
            </a:r>
            <a:r>
              <a:rPr lang="en-US" sz="2000" smtClean="0"/>
              <a:t>.</a:t>
            </a:r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000"/>
              <a:t>Hasil terbaik pada uji coba adalah menggunakan nilai threshold = 5 x 10-9 dan nilai C = 7. Menghasilkan nilai true positif sebesar 95.96, false positif sebesar 0.48 dan missing rate sebesar 3.56</a:t>
            </a:r>
          </a:p>
          <a:p>
            <a:pPr marL="342900" lvl="1" indent="-342900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5288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SARAN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76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>
                <a:schemeClr val="hlink"/>
              </a:buClr>
              <a:buSzPct val="110000"/>
              <a:buFont typeface="Wingdings" panose="05000000000000000000" pitchFamily="2" charset="2"/>
              <a:buChar char="§"/>
            </a:pPr>
            <a:r>
              <a:rPr lang="nn-NO" sz="2000" smtClean="0"/>
              <a:t>Proses </a:t>
            </a:r>
            <a:r>
              <a:rPr lang="nn-NO" sz="2000"/>
              <a:t>deteksi api dan klasifikasi perlu dikembangkan, tidak melakukan proses verifikasi setiap piksel.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0127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/>
              <a:t>KESIMPULAN &amp; SARAN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7 January 2016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55900" y="2746099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2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PREPROCESSING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VERIFIKASI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2104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Blueprint 8">
      <a:dk1>
        <a:srgbClr val="003D62"/>
      </a:dk1>
      <a:lt1>
        <a:srgbClr val="FFFFFF"/>
      </a:lt1>
      <a:dk2>
        <a:srgbClr val="006699"/>
      </a:dk2>
      <a:lt2>
        <a:srgbClr val="C8D1DA"/>
      </a:lt2>
      <a:accent1>
        <a:srgbClr val="9AC0EA"/>
      </a:accent1>
      <a:accent2>
        <a:srgbClr val="80C3C8"/>
      </a:accent2>
      <a:accent3>
        <a:srgbClr val="FFFFFF"/>
      </a:accent3>
      <a:accent4>
        <a:srgbClr val="003353"/>
      </a:accent4>
      <a:accent5>
        <a:srgbClr val="CADCF3"/>
      </a:accent5>
      <a:accent6>
        <a:srgbClr val="73B0B5"/>
      </a:accent6>
      <a:hlink>
        <a:srgbClr val="81ABCB"/>
      </a:hlink>
      <a:folHlink>
        <a:srgbClr val="B6CBD6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15881</TotalTime>
  <Words>1896</Words>
  <Application>Microsoft Office PowerPoint</Application>
  <PresentationFormat>On-screen Show (4:3)</PresentationFormat>
  <Paragraphs>867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Cambria Math</vt:lpstr>
      <vt:lpstr>Tahoma</vt:lpstr>
      <vt:lpstr>Times New Roman</vt:lpstr>
      <vt:lpstr>Trebuchet MS</vt:lpstr>
      <vt:lpstr>Wingdings</vt:lpstr>
      <vt:lpstr>Blueprint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BATASAN MASALAH</vt:lpstr>
      <vt:lpstr>TUJUAN</vt:lpstr>
      <vt:lpstr>PowerPoint Presentation</vt:lpstr>
      <vt:lpstr>DIAGRAM ALIR PROSES UTAMA</vt:lpstr>
      <vt:lpstr>DIAGRAM ALIR PROSES UTAMA</vt:lpstr>
      <vt:lpstr>PREPROCESSING</vt:lpstr>
      <vt:lpstr>REDUKSI SIZE FRAME</vt:lpstr>
      <vt:lpstr>REDUKSI SIZE FRAME</vt:lpstr>
      <vt:lpstr>REDUKSI SIZE FRAME</vt:lpstr>
      <vt:lpstr>REDUKSI SIZE FRAME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DETEKSI WARNA PIKSEL</vt:lpstr>
      <vt:lpstr>DETEKSI WARNA PIKSEL</vt:lpstr>
      <vt:lpstr>DETEKSI WARNA PIKSEL</vt:lpstr>
      <vt:lpstr>REGION GROWING</vt:lpstr>
      <vt:lpstr>REGION GROWING</vt:lpstr>
      <vt:lpstr>REGION GROWING</vt:lpstr>
      <vt:lpstr>REGION GROWING</vt:lpstr>
      <vt:lpstr>PERHITUNGAN LUASAN REGION</vt:lpstr>
      <vt:lpstr>REGION GROWING</vt:lpstr>
      <vt:lpstr>PowerPoint Presentation</vt:lpstr>
      <vt:lpstr>DIAGRAM ALIR PROSES UTAMA</vt:lpstr>
      <vt:lpstr>VERIFIKASI</vt:lpstr>
      <vt:lpstr>EKSTRAKSI FITUR</vt:lpstr>
      <vt:lpstr>EKSTRAKSI FITUR</vt:lpstr>
      <vt:lpstr>EKSTRAKSI FITUR</vt:lpstr>
      <vt:lpstr>EKSTRAKSI FITUR</vt:lpstr>
      <vt:lpstr>PowerPoint Presentation</vt:lpstr>
      <vt:lpstr>EKSTRAKSI FITUR</vt:lpstr>
      <vt:lpstr>EKSTRAKSI FITUR</vt:lpstr>
      <vt:lpstr>SUPPORT VECTOR MACHINES</vt:lpstr>
      <vt:lpstr>SUPPORT VECTOR MACHINES</vt:lpstr>
      <vt:lpstr>SUPPORT VECTOR MACHINES</vt:lpstr>
      <vt:lpstr>SUPPORT VECTOR MACHINES</vt:lpstr>
      <vt:lpstr>MENANDAI REGION</vt:lpstr>
      <vt:lpstr>PowerPoint Presentation</vt:lpstr>
      <vt:lpstr>PowerPoint Presentation</vt:lpstr>
      <vt:lpstr>DATA YANG DIGUNAKAN</vt:lpstr>
      <vt:lpstr>SKENARIO 1</vt:lpstr>
      <vt:lpstr>SKENARIO 1</vt:lpstr>
      <vt:lpstr>SKENARIO 1</vt:lpstr>
      <vt:lpstr>SKENARIO 1</vt:lpstr>
      <vt:lpstr>SKENARIO 1</vt:lpstr>
      <vt:lpstr>SKENARIO 1</vt:lpstr>
      <vt:lpstr>SKENARIO 2</vt:lpstr>
      <vt:lpstr>SKENARIO 2</vt:lpstr>
      <vt:lpstr>SKENARIO 2</vt:lpstr>
      <vt:lpstr>SKENARIO 2</vt:lpstr>
      <vt:lpstr>SKENARIO 2</vt:lpstr>
      <vt:lpstr>SKENARIO 2</vt:lpstr>
      <vt:lpstr>SKENARIO 2</vt:lpstr>
      <vt:lpstr>SKENARIO 3</vt:lpstr>
      <vt:lpstr>SKENARIO 3</vt:lpstr>
      <vt:lpstr>SKENARIO 3</vt:lpstr>
      <vt:lpstr>SKENARIO 2</vt:lpstr>
      <vt:lpstr>PowerPoint Presentation</vt:lpstr>
      <vt:lpstr>KESIMPULAN</vt:lpstr>
      <vt:lpstr>KESIMPULAN</vt:lpstr>
      <vt:lpstr>SARAN</vt:lpstr>
    </vt:vector>
  </TitlesOfParts>
  <Company>Brown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Splay Trees</dc:title>
  <dc:creator>Michael Goodrich and Matt Dickerson</dc:creator>
  <cp:lastModifiedBy>hamdiahmadi</cp:lastModifiedBy>
  <cp:revision>1459</cp:revision>
  <dcterms:created xsi:type="dcterms:W3CDTF">2002-01-21T02:22:10Z</dcterms:created>
  <dcterms:modified xsi:type="dcterms:W3CDTF">2016-01-06T18:29:30Z</dcterms:modified>
</cp:coreProperties>
</file>